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ruthi KS" initials="sK" lastIdx="3" clrIdx="0">
    <p:extLst>
      <p:ext uri="{19B8F6BF-5375-455C-9EA6-DF929625EA0E}">
        <p15:presenceInfo xmlns:p15="http://schemas.microsoft.com/office/powerpoint/2012/main" userId="1e4303901082410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80" d="100"/>
          <a:sy n="80" d="100"/>
        </p:scale>
        <p:origin x="782"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AB78A-1A84-4425-9E41-DA7EBCA82C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CC77F986-B46A-4594-B0A4-77AE9DB83C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987EE0B-B61E-4C35-B9F2-B49A5B365FA6}"/>
              </a:ext>
            </a:extLst>
          </p:cNvPr>
          <p:cNvSpPr>
            <a:spLocks noGrp="1"/>
          </p:cNvSpPr>
          <p:nvPr>
            <p:ph type="dt" sz="half" idx="10"/>
          </p:nvPr>
        </p:nvSpPr>
        <p:spPr/>
        <p:txBody>
          <a:bodyPr/>
          <a:lstStyle/>
          <a:p>
            <a:fld id="{189C15A5-D582-4B18-A295-FAC65ADC6384}" type="datetimeFigureOut">
              <a:rPr lang="en-IN" smtClean="0"/>
              <a:t>30-04-2022</a:t>
            </a:fld>
            <a:endParaRPr lang="en-IN"/>
          </a:p>
        </p:txBody>
      </p:sp>
      <p:sp>
        <p:nvSpPr>
          <p:cNvPr id="5" name="Footer Placeholder 4">
            <a:extLst>
              <a:ext uri="{FF2B5EF4-FFF2-40B4-BE49-F238E27FC236}">
                <a16:creationId xmlns:a16="http://schemas.microsoft.com/office/drawing/2014/main" id="{DE56BF2E-0409-4B52-A684-0570D92D1BC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0413801-2D50-4AB6-9B71-2E9D96E0CDFD}"/>
              </a:ext>
            </a:extLst>
          </p:cNvPr>
          <p:cNvSpPr>
            <a:spLocks noGrp="1"/>
          </p:cNvSpPr>
          <p:nvPr>
            <p:ph type="sldNum" sz="quarter" idx="12"/>
          </p:nvPr>
        </p:nvSpPr>
        <p:spPr/>
        <p:txBody>
          <a:bodyPr/>
          <a:lstStyle/>
          <a:p>
            <a:fld id="{333D4DF1-B495-4C75-B04F-AC37286E7575}" type="slidenum">
              <a:rPr lang="en-IN" smtClean="0"/>
              <a:t>‹#›</a:t>
            </a:fld>
            <a:endParaRPr lang="en-IN"/>
          </a:p>
        </p:txBody>
      </p:sp>
    </p:spTree>
    <p:extLst>
      <p:ext uri="{BB962C8B-B14F-4D97-AF65-F5344CB8AC3E}">
        <p14:creationId xmlns:p14="http://schemas.microsoft.com/office/powerpoint/2010/main" val="2738433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0B587-0845-4417-A626-D15013415BA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FDD8DB3-B3C7-44EA-97A8-9C0857AAD6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FB64A01-26CE-4EA1-B789-7A90A6AE1ECD}"/>
              </a:ext>
            </a:extLst>
          </p:cNvPr>
          <p:cNvSpPr>
            <a:spLocks noGrp="1"/>
          </p:cNvSpPr>
          <p:nvPr>
            <p:ph type="dt" sz="half" idx="10"/>
          </p:nvPr>
        </p:nvSpPr>
        <p:spPr/>
        <p:txBody>
          <a:bodyPr/>
          <a:lstStyle/>
          <a:p>
            <a:fld id="{189C15A5-D582-4B18-A295-FAC65ADC6384}" type="datetimeFigureOut">
              <a:rPr lang="en-IN" smtClean="0"/>
              <a:t>30-04-2022</a:t>
            </a:fld>
            <a:endParaRPr lang="en-IN"/>
          </a:p>
        </p:txBody>
      </p:sp>
      <p:sp>
        <p:nvSpPr>
          <p:cNvPr id="5" name="Footer Placeholder 4">
            <a:extLst>
              <a:ext uri="{FF2B5EF4-FFF2-40B4-BE49-F238E27FC236}">
                <a16:creationId xmlns:a16="http://schemas.microsoft.com/office/drawing/2014/main" id="{669A73D5-0353-444A-AA59-E00E742687A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0975A14-D2DE-41F3-B643-956BCC466203}"/>
              </a:ext>
            </a:extLst>
          </p:cNvPr>
          <p:cNvSpPr>
            <a:spLocks noGrp="1"/>
          </p:cNvSpPr>
          <p:nvPr>
            <p:ph type="sldNum" sz="quarter" idx="12"/>
          </p:nvPr>
        </p:nvSpPr>
        <p:spPr/>
        <p:txBody>
          <a:bodyPr/>
          <a:lstStyle/>
          <a:p>
            <a:fld id="{333D4DF1-B495-4C75-B04F-AC37286E7575}" type="slidenum">
              <a:rPr lang="en-IN" smtClean="0"/>
              <a:t>‹#›</a:t>
            </a:fld>
            <a:endParaRPr lang="en-IN"/>
          </a:p>
        </p:txBody>
      </p:sp>
    </p:spTree>
    <p:extLst>
      <p:ext uri="{BB962C8B-B14F-4D97-AF65-F5344CB8AC3E}">
        <p14:creationId xmlns:p14="http://schemas.microsoft.com/office/powerpoint/2010/main" val="2532205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24E7A4-ED4C-4FB3-AEBE-CBB619FAD29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6DB876F8-0B53-4755-8707-BBB158505E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C500F61-EF3A-4CEF-9FA4-24BB5B169D2C}"/>
              </a:ext>
            </a:extLst>
          </p:cNvPr>
          <p:cNvSpPr>
            <a:spLocks noGrp="1"/>
          </p:cNvSpPr>
          <p:nvPr>
            <p:ph type="dt" sz="half" idx="10"/>
          </p:nvPr>
        </p:nvSpPr>
        <p:spPr/>
        <p:txBody>
          <a:bodyPr/>
          <a:lstStyle/>
          <a:p>
            <a:fld id="{189C15A5-D582-4B18-A295-FAC65ADC6384}" type="datetimeFigureOut">
              <a:rPr lang="en-IN" smtClean="0"/>
              <a:t>30-04-2022</a:t>
            </a:fld>
            <a:endParaRPr lang="en-IN"/>
          </a:p>
        </p:txBody>
      </p:sp>
      <p:sp>
        <p:nvSpPr>
          <p:cNvPr id="5" name="Footer Placeholder 4">
            <a:extLst>
              <a:ext uri="{FF2B5EF4-FFF2-40B4-BE49-F238E27FC236}">
                <a16:creationId xmlns:a16="http://schemas.microsoft.com/office/drawing/2014/main" id="{3400EF59-A094-4A0C-85B1-635A6264ED5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2B56179-A5D1-4BCA-B5C1-9CFBE2966771}"/>
              </a:ext>
            </a:extLst>
          </p:cNvPr>
          <p:cNvSpPr>
            <a:spLocks noGrp="1"/>
          </p:cNvSpPr>
          <p:nvPr>
            <p:ph type="sldNum" sz="quarter" idx="12"/>
          </p:nvPr>
        </p:nvSpPr>
        <p:spPr/>
        <p:txBody>
          <a:bodyPr/>
          <a:lstStyle/>
          <a:p>
            <a:fld id="{333D4DF1-B495-4C75-B04F-AC37286E7575}" type="slidenum">
              <a:rPr lang="en-IN" smtClean="0"/>
              <a:t>‹#›</a:t>
            </a:fld>
            <a:endParaRPr lang="en-IN"/>
          </a:p>
        </p:txBody>
      </p:sp>
    </p:spTree>
    <p:extLst>
      <p:ext uri="{BB962C8B-B14F-4D97-AF65-F5344CB8AC3E}">
        <p14:creationId xmlns:p14="http://schemas.microsoft.com/office/powerpoint/2010/main" val="15856094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34E961-3C94-4E04-8F48-E3BA65B3139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D50546F-C890-42A8-9A2E-083C2DC4D8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909F788-372A-487F-B4C6-24F8758547D8}"/>
              </a:ext>
            </a:extLst>
          </p:cNvPr>
          <p:cNvSpPr>
            <a:spLocks noGrp="1"/>
          </p:cNvSpPr>
          <p:nvPr>
            <p:ph type="dt" sz="half" idx="10"/>
          </p:nvPr>
        </p:nvSpPr>
        <p:spPr/>
        <p:txBody>
          <a:bodyPr/>
          <a:lstStyle/>
          <a:p>
            <a:fld id="{189C15A5-D582-4B18-A295-FAC65ADC6384}" type="datetimeFigureOut">
              <a:rPr lang="en-IN" smtClean="0"/>
              <a:t>30-04-2022</a:t>
            </a:fld>
            <a:endParaRPr lang="en-IN"/>
          </a:p>
        </p:txBody>
      </p:sp>
      <p:sp>
        <p:nvSpPr>
          <p:cNvPr id="5" name="Footer Placeholder 4">
            <a:extLst>
              <a:ext uri="{FF2B5EF4-FFF2-40B4-BE49-F238E27FC236}">
                <a16:creationId xmlns:a16="http://schemas.microsoft.com/office/drawing/2014/main" id="{C007CFDD-82E3-41CA-8128-DE2B25ADD12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26C4CE1-AB97-4E97-A787-40FC9866DD70}"/>
              </a:ext>
            </a:extLst>
          </p:cNvPr>
          <p:cNvSpPr>
            <a:spLocks noGrp="1"/>
          </p:cNvSpPr>
          <p:nvPr>
            <p:ph type="sldNum" sz="quarter" idx="12"/>
          </p:nvPr>
        </p:nvSpPr>
        <p:spPr/>
        <p:txBody>
          <a:bodyPr/>
          <a:lstStyle/>
          <a:p>
            <a:fld id="{333D4DF1-B495-4C75-B04F-AC37286E7575}" type="slidenum">
              <a:rPr lang="en-IN" smtClean="0"/>
              <a:t>‹#›</a:t>
            </a:fld>
            <a:endParaRPr lang="en-IN"/>
          </a:p>
        </p:txBody>
      </p:sp>
    </p:spTree>
    <p:extLst>
      <p:ext uri="{BB962C8B-B14F-4D97-AF65-F5344CB8AC3E}">
        <p14:creationId xmlns:p14="http://schemas.microsoft.com/office/powerpoint/2010/main" val="1600311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001A2-4A98-406E-B2CA-643FED849C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255B5F5-02D7-4F9C-8571-12C5AE3932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39956A-C561-4C72-B369-23FD807E4BD1}"/>
              </a:ext>
            </a:extLst>
          </p:cNvPr>
          <p:cNvSpPr>
            <a:spLocks noGrp="1"/>
          </p:cNvSpPr>
          <p:nvPr>
            <p:ph type="dt" sz="half" idx="10"/>
          </p:nvPr>
        </p:nvSpPr>
        <p:spPr/>
        <p:txBody>
          <a:bodyPr/>
          <a:lstStyle/>
          <a:p>
            <a:fld id="{189C15A5-D582-4B18-A295-FAC65ADC6384}" type="datetimeFigureOut">
              <a:rPr lang="en-IN" smtClean="0"/>
              <a:t>30-04-2022</a:t>
            </a:fld>
            <a:endParaRPr lang="en-IN"/>
          </a:p>
        </p:txBody>
      </p:sp>
      <p:sp>
        <p:nvSpPr>
          <p:cNvPr id="5" name="Footer Placeholder 4">
            <a:extLst>
              <a:ext uri="{FF2B5EF4-FFF2-40B4-BE49-F238E27FC236}">
                <a16:creationId xmlns:a16="http://schemas.microsoft.com/office/drawing/2014/main" id="{8ACF76C8-E63E-4781-9427-95362CE4DA4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C9B23D8-2000-4090-A2E6-593D1B2921B8}"/>
              </a:ext>
            </a:extLst>
          </p:cNvPr>
          <p:cNvSpPr>
            <a:spLocks noGrp="1"/>
          </p:cNvSpPr>
          <p:nvPr>
            <p:ph type="sldNum" sz="quarter" idx="12"/>
          </p:nvPr>
        </p:nvSpPr>
        <p:spPr/>
        <p:txBody>
          <a:bodyPr/>
          <a:lstStyle/>
          <a:p>
            <a:fld id="{333D4DF1-B495-4C75-B04F-AC37286E7575}" type="slidenum">
              <a:rPr lang="en-IN" smtClean="0"/>
              <a:t>‹#›</a:t>
            </a:fld>
            <a:endParaRPr lang="en-IN"/>
          </a:p>
        </p:txBody>
      </p:sp>
    </p:spTree>
    <p:extLst>
      <p:ext uri="{BB962C8B-B14F-4D97-AF65-F5344CB8AC3E}">
        <p14:creationId xmlns:p14="http://schemas.microsoft.com/office/powerpoint/2010/main" val="8048876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BC8D4-BD3B-456A-A536-0087B93B1D8A}"/>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1496EBF6-0678-4C0F-BD60-2EC181EE5D1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98DC811-6564-4CAA-98A5-34F6EFA8BAA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6E8C9EA-BEA0-4C1E-B58A-7B5BE5A1D042}"/>
              </a:ext>
            </a:extLst>
          </p:cNvPr>
          <p:cNvSpPr>
            <a:spLocks noGrp="1"/>
          </p:cNvSpPr>
          <p:nvPr>
            <p:ph type="dt" sz="half" idx="10"/>
          </p:nvPr>
        </p:nvSpPr>
        <p:spPr/>
        <p:txBody>
          <a:bodyPr/>
          <a:lstStyle/>
          <a:p>
            <a:fld id="{189C15A5-D582-4B18-A295-FAC65ADC6384}" type="datetimeFigureOut">
              <a:rPr lang="en-IN" smtClean="0"/>
              <a:t>30-04-2022</a:t>
            </a:fld>
            <a:endParaRPr lang="en-IN"/>
          </a:p>
        </p:txBody>
      </p:sp>
      <p:sp>
        <p:nvSpPr>
          <p:cNvPr id="6" name="Footer Placeholder 5">
            <a:extLst>
              <a:ext uri="{FF2B5EF4-FFF2-40B4-BE49-F238E27FC236}">
                <a16:creationId xmlns:a16="http://schemas.microsoft.com/office/drawing/2014/main" id="{CA275299-8081-48C2-B6D5-D04D5F7D496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9B1E224-517C-404C-87C3-7772B0D73825}"/>
              </a:ext>
            </a:extLst>
          </p:cNvPr>
          <p:cNvSpPr>
            <a:spLocks noGrp="1"/>
          </p:cNvSpPr>
          <p:nvPr>
            <p:ph type="sldNum" sz="quarter" idx="12"/>
          </p:nvPr>
        </p:nvSpPr>
        <p:spPr/>
        <p:txBody>
          <a:bodyPr/>
          <a:lstStyle/>
          <a:p>
            <a:fld id="{333D4DF1-B495-4C75-B04F-AC37286E7575}" type="slidenum">
              <a:rPr lang="en-IN" smtClean="0"/>
              <a:t>‹#›</a:t>
            </a:fld>
            <a:endParaRPr lang="en-IN"/>
          </a:p>
        </p:txBody>
      </p:sp>
    </p:spTree>
    <p:extLst>
      <p:ext uri="{BB962C8B-B14F-4D97-AF65-F5344CB8AC3E}">
        <p14:creationId xmlns:p14="http://schemas.microsoft.com/office/powerpoint/2010/main" val="1284706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251E5-891B-4839-BE5E-33F41563DBA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70D3B67-95F2-4CDD-921F-5431570212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1097CA-CC57-4ED4-BE2C-1CFBAF1031F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F5C1495-A813-4621-B467-BAF4967DCA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6DFE371-3A08-448E-B79A-0E8C2C17BB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2377CBB9-2991-4F1C-A7F8-64993EA3A09F}"/>
              </a:ext>
            </a:extLst>
          </p:cNvPr>
          <p:cNvSpPr>
            <a:spLocks noGrp="1"/>
          </p:cNvSpPr>
          <p:nvPr>
            <p:ph type="dt" sz="half" idx="10"/>
          </p:nvPr>
        </p:nvSpPr>
        <p:spPr/>
        <p:txBody>
          <a:bodyPr/>
          <a:lstStyle/>
          <a:p>
            <a:fld id="{189C15A5-D582-4B18-A295-FAC65ADC6384}" type="datetimeFigureOut">
              <a:rPr lang="en-IN" smtClean="0"/>
              <a:t>30-04-2022</a:t>
            </a:fld>
            <a:endParaRPr lang="en-IN"/>
          </a:p>
        </p:txBody>
      </p:sp>
      <p:sp>
        <p:nvSpPr>
          <p:cNvPr id="8" name="Footer Placeholder 7">
            <a:extLst>
              <a:ext uri="{FF2B5EF4-FFF2-40B4-BE49-F238E27FC236}">
                <a16:creationId xmlns:a16="http://schemas.microsoft.com/office/drawing/2014/main" id="{26892F90-C179-4A4D-9123-26EDB3EFBB23}"/>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536C327-8B8B-4515-8AAB-D0F89C70AC9E}"/>
              </a:ext>
            </a:extLst>
          </p:cNvPr>
          <p:cNvSpPr>
            <a:spLocks noGrp="1"/>
          </p:cNvSpPr>
          <p:nvPr>
            <p:ph type="sldNum" sz="quarter" idx="12"/>
          </p:nvPr>
        </p:nvSpPr>
        <p:spPr/>
        <p:txBody>
          <a:bodyPr/>
          <a:lstStyle/>
          <a:p>
            <a:fld id="{333D4DF1-B495-4C75-B04F-AC37286E7575}" type="slidenum">
              <a:rPr lang="en-IN" smtClean="0"/>
              <a:t>‹#›</a:t>
            </a:fld>
            <a:endParaRPr lang="en-IN"/>
          </a:p>
        </p:txBody>
      </p:sp>
    </p:spTree>
    <p:extLst>
      <p:ext uri="{BB962C8B-B14F-4D97-AF65-F5344CB8AC3E}">
        <p14:creationId xmlns:p14="http://schemas.microsoft.com/office/powerpoint/2010/main" val="20373493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216F2-C790-4455-9ED6-F5E04FAA54B6}"/>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2CE1905-75AF-4C84-B0B9-D7804844944B}"/>
              </a:ext>
            </a:extLst>
          </p:cNvPr>
          <p:cNvSpPr>
            <a:spLocks noGrp="1"/>
          </p:cNvSpPr>
          <p:nvPr>
            <p:ph type="dt" sz="half" idx="10"/>
          </p:nvPr>
        </p:nvSpPr>
        <p:spPr/>
        <p:txBody>
          <a:bodyPr/>
          <a:lstStyle/>
          <a:p>
            <a:fld id="{189C15A5-D582-4B18-A295-FAC65ADC6384}" type="datetimeFigureOut">
              <a:rPr lang="en-IN" smtClean="0"/>
              <a:t>30-04-2022</a:t>
            </a:fld>
            <a:endParaRPr lang="en-IN"/>
          </a:p>
        </p:txBody>
      </p:sp>
      <p:sp>
        <p:nvSpPr>
          <p:cNvPr id="4" name="Footer Placeholder 3">
            <a:extLst>
              <a:ext uri="{FF2B5EF4-FFF2-40B4-BE49-F238E27FC236}">
                <a16:creationId xmlns:a16="http://schemas.microsoft.com/office/drawing/2014/main" id="{D8A551E5-2512-450B-98CB-FE556832A31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0E1F496-029F-45EA-99A6-C126D406690B}"/>
              </a:ext>
            </a:extLst>
          </p:cNvPr>
          <p:cNvSpPr>
            <a:spLocks noGrp="1"/>
          </p:cNvSpPr>
          <p:nvPr>
            <p:ph type="sldNum" sz="quarter" idx="12"/>
          </p:nvPr>
        </p:nvSpPr>
        <p:spPr/>
        <p:txBody>
          <a:bodyPr/>
          <a:lstStyle/>
          <a:p>
            <a:fld id="{333D4DF1-B495-4C75-B04F-AC37286E7575}" type="slidenum">
              <a:rPr lang="en-IN" smtClean="0"/>
              <a:t>‹#›</a:t>
            </a:fld>
            <a:endParaRPr lang="en-IN"/>
          </a:p>
        </p:txBody>
      </p:sp>
    </p:spTree>
    <p:extLst>
      <p:ext uri="{BB962C8B-B14F-4D97-AF65-F5344CB8AC3E}">
        <p14:creationId xmlns:p14="http://schemas.microsoft.com/office/powerpoint/2010/main" val="13122657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95ACE3-58A2-4E60-B450-79EC64EC97C7}"/>
              </a:ext>
            </a:extLst>
          </p:cNvPr>
          <p:cNvSpPr>
            <a:spLocks noGrp="1"/>
          </p:cNvSpPr>
          <p:nvPr>
            <p:ph type="dt" sz="half" idx="10"/>
          </p:nvPr>
        </p:nvSpPr>
        <p:spPr/>
        <p:txBody>
          <a:bodyPr/>
          <a:lstStyle/>
          <a:p>
            <a:fld id="{189C15A5-D582-4B18-A295-FAC65ADC6384}" type="datetimeFigureOut">
              <a:rPr lang="en-IN" smtClean="0"/>
              <a:t>30-04-2022</a:t>
            </a:fld>
            <a:endParaRPr lang="en-IN"/>
          </a:p>
        </p:txBody>
      </p:sp>
      <p:sp>
        <p:nvSpPr>
          <p:cNvPr id="3" name="Footer Placeholder 2">
            <a:extLst>
              <a:ext uri="{FF2B5EF4-FFF2-40B4-BE49-F238E27FC236}">
                <a16:creationId xmlns:a16="http://schemas.microsoft.com/office/drawing/2014/main" id="{615AF07A-5C8C-4023-889D-11BC7E2BB9B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B7585917-4162-4B48-BF92-1C468543F851}"/>
              </a:ext>
            </a:extLst>
          </p:cNvPr>
          <p:cNvSpPr>
            <a:spLocks noGrp="1"/>
          </p:cNvSpPr>
          <p:nvPr>
            <p:ph type="sldNum" sz="quarter" idx="12"/>
          </p:nvPr>
        </p:nvSpPr>
        <p:spPr/>
        <p:txBody>
          <a:bodyPr/>
          <a:lstStyle/>
          <a:p>
            <a:fld id="{333D4DF1-B495-4C75-B04F-AC37286E7575}" type="slidenum">
              <a:rPr lang="en-IN" smtClean="0"/>
              <a:t>‹#›</a:t>
            </a:fld>
            <a:endParaRPr lang="en-IN"/>
          </a:p>
        </p:txBody>
      </p:sp>
    </p:spTree>
    <p:extLst>
      <p:ext uri="{BB962C8B-B14F-4D97-AF65-F5344CB8AC3E}">
        <p14:creationId xmlns:p14="http://schemas.microsoft.com/office/powerpoint/2010/main" val="2750397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FD82E-2A99-4C3D-988C-86668F5D7B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23801F6-D17B-4ED0-8D7B-5C9F5A5717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7396D7B2-4D30-4582-BD40-F64E47DEB9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9653797-61A1-441F-BDC9-A0E21A7D3108}"/>
              </a:ext>
            </a:extLst>
          </p:cNvPr>
          <p:cNvSpPr>
            <a:spLocks noGrp="1"/>
          </p:cNvSpPr>
          <p:nvPr>
            <p:ph type="dt" sz="half" idx="10"/>
          </p:nvPr>
        </p:nvSpPr>
        <p:spPr/>
        <p:txBody>
          <a:bodyPr/>
          <a:lstStyle/>
          <a:p>
            <a:fld id="{189C15A5-D582-4B18-A295-FAC65ADC6384}" type="datetimeFigureOut">
              <a:rPr lang="en-IN" smtClean="0"/>
              <a:t>30-04-2022</a:t>
            </a:fld>
            <a:endParaRPr lang="en-IN"/>
          </a:p>
        </p:txBody>
      </p:sp>
      <p:sp>
        <p:nvSpPr>
          <p:cNvPr id="6" name="Footer Placeholder 5">
            <a:extLst>
              <a:ext uri="{FF2B5EF4-FFF2-40B4-BE49-F238E27FC236}">
                <a16:creationId xmlns:a16="http://schemas.microsoft.com/office/drawing/2014/main" id="{E956CB7B-7DB4-45FD-879F-46B60D94B5C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508ED5B-BB7A-4E87-BE60-63C89EC588B1}"/>
              </a:ext>
            </a:extLst>
          </p:cNvPr>
          <p:cNvSpPr>
            <a:spLocks noGrp="1"/>
          </p:cNvSpPr>
          <p:nvPr>
            <p:ph type="sldNum" sz="quarter" idx="12"/>
          </p:nvPr>
        </p:nvSpPr>
        <p:spPr/>
        <p:txBody>
          <a:bodyPr/>
          <a:lstStyle/>
          <a:p>
            <a:fld id="{333D4DF1-B495-4C75-B04F-AC37286E7575}" type="slidenum">
              <a:rPr lang="en-IN" smtClean="0"/>
              <a:t>‹#›</a:t>
            </a:fld>
            <a:endParaRPr lang="en-IN"/>
          </a:p>
        </p:txBody>
      </p:sp>
    </p:spTree>
    <p:extLst>
      <p:ext uri="{BB962C8B-B14F-4D97-AF65-F5344CB8AC3E}">
        <p14:creationId xmlns:p14="http://schemas.microsoft.com/office/powerpoint/2010/main" val="3725676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4CFBA-1EB4-4602-9B6E-9DCB9CF3A9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5B6D1EA-8402-4671-BF26-4568C240DA5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439C4B8-5CD2-4A69-99D7-3AD76C9B83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A9CE8-B073-4EB7-9DB8-C3ED97B30BAB}"/>
              </a:ext>
            </a:extLst>
          </p:cNvPr>
          <p:cNvSpPr>
            <a:spLocks noGrp="1"/>
          </p:cNvSpPr>
          <p:nvPr>
            <p:ph type="dt" sz="half" idx="10"/>
          </p:nvPr>
        </p:nvSpPr>
        <p:spPr/>
        <p:txBody>
          <a:bodyPr/>
          <a:lstStyle/>
          <a:p>
            <a:fld id="{189C15A5-D582-4B18-A295-FAC65ADC6384}" type="datetimeFigureOut">
              <a:rPr lang="en-IN" smtClean="0"/>
              <a:t>30-04-2022</a:t>
            </a:fld>
            <a:endParaRPr lang="en-IN"/>
          </a:p>
        </p:txBody>
      </p:sp>
      <p:sp>
        <p:nvSpPr>
          <p:cNvPr id="6" name="Footer Placeholder 5">
            <a:extLst>
              <a:ext uri="{FF2B5EF4-FFF2-40B4-BE49-F238E27FC236}">
                <a16:creationId xmlns:a16="http://schemas.microsoft.com/office/drawing/2014/main" id="{BE0F0FF1-0693-447B-9085-CF3A823CA5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CA43878-0B5D-4E71-B4C5-41D0E01F0779}"/>
              </a:ext>
            </a:extLst>
          </p:cNvPr>
          <p:cNvSpPr>
            <a:spLocks noGrp="1"/>
          </p:cNvSpPr>
          <p:nvPr>
            <p:ph type="sldNum" sz="quarter" idx="12"/>
          </p:nvPr>
        </p:nvSpPr>
        <p:spPr/>
        <p:txBody>
          <a:bodyPr/>
          <a:lstStyle/>
          <a:p>
            <a:fld id="{333D4DF1-B495-4C75-B04F-AC37286E7575}" type="slidenum">
              <a:rPr lang="en-IN" smtClean="0"/>
              <a:t>‹#›</a:t>
            </a:fld>
            <a:endParaRPr lang="en-IN"/>
          </a:p>
        </p:txBody>
      </p:sp>
    </p:spTree>
    <p:extLst>
      <p:ext uri="{BB962C8B-B14F-4D97-AF65-F5344CB8AC3E}">
        <p14:creationId xmlns:p14="http://schemas.microsoft.com/office/powerpoint/2010/main" val="1362817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05DD32-6E15-400C-9E66-3F0F129F50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A63B198-4588-46BB-BB0A-DAD81535BB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F7B8174-BF3D-43D8-ADC2-5D5717BB57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9C15A5-D582-4B18-A295-FAC65ADC6384}" type="datetimeFigureOut">
              <a:rPr lang="en-IN" smtClean="0"/>
              <a:t>30-04-2022</a:t>
            </a:fld>
            <a:endParaRPr lang="en-IN"/>
          </a:p>
        </p:txBody>
      </p:sp>
      <p:sp>
        <p:nvSpPr>
          <p:cNvPr id="5" name="Footer Placeholder 4">
            <a:extLst>
              <a:ext uri="{FF2B5EF4-FFF2-40B4-BE49-F238E27FC236}">
                <a16:creationId xmlns:a16="http://schemas.microsoft.com/office/drawing/2014/main" id="{40EE50EA-0658-463A-A828-60FA182B5E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5A704417-9E6E-4DA4-B7B3-14901B9D15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3D4DF1-B495-4C75-B04F-AC37286E7575}" type="slidenum">
              <a:rPr lang="en-IN" smtClean="0"/>
              <a:t>‹#›</a:t>
            </a:fld>
            <a:endParaRPr lang="en-IN"/>
          </a:p>
        </p:txBody>
      </p:sp>
    </p:spTree>
    <p:extLst>
      <p:ext uri="{BB962C8B-B14F-4D97-AF65-F5344CB8AC3E}">
        <p14:creationId xmlns:p14="http://schemas.microsoft.com/office/powerpoint/2010/main" val="10379421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6.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slideLayout" Target="../slideLayouts/slideLayout6.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7E88C49-B5FB-4C0C-A5AD-CCAD0B017C5B}"/>
              </a:ext>
            </a:extLst>
          </p:cNvPr>
          <p:cNvPicPr>
            <a:picLocks noChangeAspect="1"/>
          </p:cNvPicPr>
          <p:nvPr/>
        </p:nvPicPr>
        <p:blipFill>
          <a:blip r:embed="rId2"/>
          <a:stretch>
            <a:fillRect/>
          </a:stretch>
        </p:blipFill>
        <p:spPr>
          <a:xfrm>
            <a:off x="0" y="-10401"/>
            <a:ext cx="12192000" cy="6868401"/>
          </a:xfrm>
          <a:prstGeom prst="rect">
            <a:avLst/>
          </a:prstGeom>
        </p:spPr>
      </p:pic>
      <p:sp>
        <p:nvSpPr>
          <p:cNvPr id="7" name="Title 6">
            <a:extLst>
              <a:ext uri="{FF2B5EF4-FFF2-40B4-BE49-F238E27FC236}">
                <a16:creationId xmlns:a16="http://schemas.microsoft.com/office/drawing/2014/main" id="{84D32111-79FC-4BB7-BE33-5A3FCE05B80F}"/>
              </a:ext>
            </a:extLst>
          </p:cNvPr>
          <p:cNvSpPr>
            <a:spLocks noGrp="1"/>
          </p:cNvSpPr>
          <p:nvPr>
            <p:ph type="title"/>
          </p:nvPr>
        </p:nvSpPr>
        <p:spPr/>
        <p:txBody>
          <a:bodyPr>
            <a:normAutofit/>
          </a:bodyPr>
          <a:lstStyle/>
          <a:p>
            <a:r>
              <a:rPr lang="en-IN" sz="4000" b="1" dirty="0">
                <a:solidFill>
                  <a:schemeClr val="bg1"/>
                </a:solidFill>
              </a:rPr>
              <a:t>Corporate Travel and Expense management System</a:t>
            </a:r>
          </a:p>
        </p:txBody>
      </p:sp>
    </p:spTree>
    <p:extLst>
      <p:ext uri="{BB962C8B-B14F-4D97-AF65-F5344CB8AC3E}">
        <p14:creationId xmlns:p14="http://schemas.microsoft.com/office/powerpoint/2010/main" val="27746927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D96EF-2E26-416D-AEA4-E60003CDFF48}"/>
              </a:ext>
            </a:extLst>
          </p:cNvPr>
          <p:cNvSpPr>
            <a:spLocks noGrp="1"/>
          </p:cNvSpPr>
          <p:nvPr>
            <p:ph type="title"/>
          </p:nvPr>
        </p:nvSpPr>
        <p:spPr>
          <a:xfrm>
            <a:off x="838200" y="365126"/>
            <a:ext cx="10515600" cy="354542"/>
          </a:xfrm>
        </p:spPr>
        <p:txBody>
          <a:bodyPr>
            <a:normAutofit fontScale="90000"/>
          </a:bodyPr>
          <a:lstStyle/>
          <a:p>
            <a:pPr algn="ctr"/>
            <a:r>
              <a:rPr lang="en-IN" sz="3200" b="1" dirty="0">
                <a:solidFill>
                  <a:schemeClr val="accent1">
                    <a:lumMod val="75000"/>
                  </a:schemeClr>
                </a:solidFill>
              </a:rPr>
              <a:t>Paper Prototype</a:t>
            </a:r>
          </a:p>
        </p:txBody>
      </p:sp>
      <p:pic>
        <p:nvPicPr>
          <p:cNvPr id="4" name="Picture 3">
            <a:extLst>
              <a:ext uri="{FF2B5EF4-FFF2-40B4-BE49-F238E27FC236}">
                <a16:creationId xmlns:a16="http://schemas.microsoft.com/office/drawing/2014/main" id="{9D60865E-FACD-4212-A035-FC977C85D3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9598" y="1614310"/>
            <a:ext cx="2275417" cy="3033889"/>
          </a:xfrm>
          <a:prstGeom prst="rect">
            <a:avLst/>
          </a:prstGeom>
        </p:spPr>
      </p:pic>
      <p:pic>
        <p:nvPicPr>
          <p:cNvPr id="6" name="Picture 5">
            <a:extLst>
              <a:ext uri="{FF2B5EF4-FFF2-40B4-BE49-F238E27FC236}">
                <a16:creationId xmlns:a16="http://schemas.microsoft.com/office/drawing/2014/main" id="{938BC850-1C47-487D-9DBC-CEE50D260F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68532" y="1614310"/>
            <a:ext cx="2275418" cy="3033891"/>
          </a:xfrm>
          <a:prstGeom prst="rect">
            <a:avLst/>
          </a:prstGeom>
        </p:spPr>
      </p:pic>
      <p:sp>
        <p:nvSpPr>
          <p:cNvPr id="7" name="TextBox 6">
            <a:extLst>
              <a:ext uri="{FF2B5EF4-FFF2-40B4-BE49-F238E27FC236}">
                <a16:creationId xmlns:a16="http://schemas.microsoft.com/office/drawing/2014/main" id="{839DB60D-F90F-46C2-8B44-CDF8EB6A1707}"/>
              </a:ext>
            </a:extLst>
          </p:cNvPr>
          <p:cNvSpPr txBox="1"/>
          <p:nvPr/>
        </p:nvSpPr>
        <p:spPr>
          <a:xfrm>
            <a:off x="3149598" y="4820203"/>
            <a:ext cx="2275417" cy="307777"/>
          </a:xfrm>
          <a:prstGeom prst="rect">
            <a:avLst/>
          </a:prstGeom>
          <a:noFill/>
        </p:spPr>
        <p:txBody>
          <a:bodyPr wrap="square" rtlCol="0">
            <a:spAutoFit/>
          </a:bodyPr>
          <a:lstStyle/>
          <a:p>
            <a:r>
              <a:rPr lang="en-IN" sz="1400" b="1" dirty="0"/>
              <a:t>New Travel Request Page 2</a:t>
            </a:r>
          </a:p>
        </p:txBody>
      </p:sp>
      <p:sp>
        <p:nvSpPr>
          <p:cNvPr id="8" name="TextBox 7">
            <a:extLst>
              <a:ext uri="{FF2B5EF4-FFF2-40B4-BE49-F238E27FC236}">
                <a16:creationId xmlns:a16="http://schemas.microsoft.com/office/drawing/2014/main" id="{B09DAE1F-8325-4B17-95C0-EFD9F96335E4}"/>
              </a:ext>
            </a:extLst>
          </p:cNvPr>
          <p:cNvSpPr txBox="1"/>
          <p:nvPr/>
        </p:nvSpPr>
        <p:spPr>
          <a:xfrm>
            <a:off x="6468532" y="4820203"/>
            <a:ext cx="2438401" cy="307777"/>
          </a:xfrm>
          <a:prstGeom prst="rect">
            <a:avLst/>
          </a:prstGeom>
          <a:noFill/>
        </p:spPr>
        <p:txBody>
          <a:bodyPr wrap="square" rtlCol="0">
            <a:spAutoFit/>
          </a:bodyPr>
          <a:lstStyle/>
          <a:p>
            <a:r>
              <a:rPr lang="en-IN" sz="1400" b="1" dirty="0"/>
              <a:t>New Travel Request Summary</a:t>
            </a:r>
          </a:p>
        </p:txBody>
      </p:sp>
      <p:sp>
        <p:nvSpPr>
          <p:cNvPr id="9" name="Callout: Bent Line 8">
            <a:extLst>
              <a:ext uri="{FF2B5EF4-FFF2-40B4-BE49-F238E27FC236}">
                <a16:creationId xmlns:a16="http://schemas.microsoft.com/office/drawing/2014/main" id="{E9178466-0600-42CF-804A-94758606F94E}"/>
              </a:ext>
            </a:extLst>
          </p:cNvPr>
          <p:cNvSpPr/>
          <p:nvPr/>
        </p:nvSpPr>
        <p:spPr>
          <a:xfrm>
            <a:off x="9658350" y="1555318"/>
            <a:ext cx="2038350" cy="2826181"/>
          </a:xfrm>
          <a:prstGeom prst="borderCallout2">
            <a:avLst>
              <a:gd name="adj1" fmla="val 18046"/>
              <a:gd name="adj2" fmla="val 50"/>
              <a:gd name="adj3" fmla="val 18750"/>
              <a:gd name="adj4" fmla="val -16667"/>
              <a:gd name="adj5" fmla="val 65990"/>
              <a:gd name="adj6" fmla="val -43396"/>
            </a:avLst>
          </a:prstGeom>
        </p:spPr>
        <p:style>
          <a:lnRef idx="2">
            <a:schemeClr val="dk1"/>
          </a:lnRef>
          <a:fillRef idx="1">
            <a:schemeClr val="lt1"/>
          </a:fillRef>
          <a:effectRef idx="0">
            <a:schemeClr val="dk1"/>
          </a:effectRef>
          <a:fontRef idx="minor">
            <a:schemeClr val="dk1"/>
          </a:fontRef>
        </p:style>
        <p:txBody>
          <a:bodyPr rtlCol="0" anchor="ctr"/>
          <a:lstStyle/>
          <a:p>
            <a:r>
              <a:rPr lang="en-IN" sz="1000" dirty="0"/>
              <a:t>This is a summary page that provides user with all the details that has filled  in order to review .</a:t>
            </a:r>
          </a:p>
          <a:p>
            <a:endParaRPr lang="en-IN" sz="1000" dirty="0"/>
          </a:p>
          <a:p>
            <a:r>
              <a:rPr lang="en-IN" sz="1000" dirty="0"/>
              <a:t>Once user review`s he can click the </a:t>
            </a:r>
            <a:r>
              <a:rPr lang="en-IN" sz="1000" b="1" dirty="0"/>
              <a:t>Submit</a:t>
            </a:r>
            <a:r>
              <a:rPr lang="en-IN" sz="1000" dirty="0"/>
              <a:t> button which would send a notification to Travel desk and if the user has selected </a:t>
            </a:r>
            <a:r>
              <a:rPr lang="en-IN" sz="1000" b="1" dirty="0"/>
              <a:t>Business Class </a:t>
            </a:r>
            <a:r>
              <a:rPr lang="en-IN" sz="1000" dirty="0"/>
              <a:t>to travel another notification will be sent to manager for approval.</a:t>
            </a:r>
          </a:p>
          <a:p>
            <a:r>
              <a:rPr lang="en-IN" sz="1000" dirty="0"/>
              <a:t>If the user has selected </a:t>
            </a:r>
            <a:r>
              <a:rPr lang="en-IN" sz="1000" b="1" dirty="0"/>
              <a:t>Economy</a:t>
            </a:r>
            <a:r>
              <a:rPr lang="en-IN" sz="1000" dirty="0"/>
              <a:t> class for travelling he will be redirected to </a:t>
            </a:r>
            <a:r>
              <a:rPr lang="en-IN" sz="1000" b="1" dirty="0"/>
              <a:t>flight search page</a:t>
            </a:r>
          </a:p>
          <a:p>
            <a:endParaRPr lang="en-IN" sz="1000" dirty="0"/>
          </a:p>
        </p:txBody>
      </p:sp>
      <p:sp>
        <p:nvSpPr>
          <p:cNvPr id="10" name="Callout: Bent Line 9">
            <a:extLst>
              <a:ext uri="{FF2B5EF4-FFF2-40B4-BE49-F238E27FC236}">
                <a16:creationId xmlns:a16="http://schemas.microsoft.com/office/drawing/2014/main" id="{80B518E0-A3DA-4C75-B770-2044A25C2930}"/>
              </a:ext>
            </a:extLst>
          </p:cNvPr>
          <p:cNvSpPr/>
          <p:nvPr/>
        </p:nvSpPr>
        <p:spPr>
          <a:xfrm>
            <a:off x="298973" y="2112709"/>
            <a:ext cx="1807108" cy="1811591"/>
          </a:xfrm>
          <a:prstGeom prst="borderCallout2">
            <a:avLst>
              <a:gd name="adj1" fmla="val 19454"/>
              <a:gd name="adj2" fmla="val 100050"/>
              <a:gd name="adj3" fmla="val 19454"/>
              <a:gd name="adj4" fmla="val 133034"/>
              <a:gd name="adj5" fmla="val 84895"/>
              <a:gd name="adj6" fmla="val 158145"/>
            </a:avLst>
          </a:prstGeom>
        </p:spPr>
        <p:style>
          <a:lnRef idx="2">
            <a:schemeClr val="dk1"/>
          </a:lnRef>
          <a:fillRef idx="1">
            <a:schemeClr val="lt1"/>
          </a:fillRef>
          <a:effectRef idx="0">
            <a:schemeClr val="dk1"/>
          </a:effectRef>
          <a:fontRef idx="minor">
            <a:schemeClr val="dk1"/>
          </a:fontRef>
        </p:style>
        <p:txBody>
          <a:bodyPr rtlCol="0" anchor="ctr"/>
          <a:lstStyle/>
          <a:p>
            <a:r>
              <a:rPr lang="en-IN" sz="1000" dirty="0"/>
              <a:t>This is Page 2 of the New Travel request  user needs to fill in the details and his travel preferences and click </a:t>
            </a:r>
            <a:r>
              <a:rPr lang="en-IN" sz="1000" b="1" dirty="0"/>
              <a:t>Next</a:t>
            </a:r>
            <a:r>
              <a:rPr lang="en-IN" sz="1000" dirty="0"/>
              <a:t> to proceed or click </a:t>
            </a:r>
            <a:r>
              <a:rPr lang="en-IN" sz="1000" b="1" dirty="0"/>
              <a:t>Back</a:t>
            </a:r>
            <a:r>
              <a:rPr lang="en-IN" sz="1000" dirty="0"/>
              <a:t> button to go back to the previous screen </a:t>
            </a:r>
          </a:p>
          <a:p>
            <a:endParaRPr lang="en-IN" sz="1000" dirty="0"/>
          </a:p>
        </p:txBody>
      </p:sp>
    </p:spTree>
    <p:extLst>
      <p:ext uri="{BB962C8B-B14F-4D97-AF65-F5344CB8AC3E}">
        <p14:creationId xmlns:p14="http://schemas.microsoft.com/office/powerpoint/2010/main" val="2230447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E5CA-F654-46FF-B710-09ED9B4A77CD}"/>
              </a:ext>
            </a:extLst>
          </p:cNvPr>
          <p:cNvSpPr>
            <a:spLocks noGrp="1"/>
          </p:cNvSpPr>
          <p:nvPr>
            <p:ph type="title"/>
          </p:nvPr>
        </p:nvSpPr>
        <p:spPr>
          <a:xfrm>
            <a:off x="838200" y="144992"/>
            <a:ext cx="10515600" cy="388408"/>
          </a:xfrm>
        </p:spPr>
        <p:txBody>
          <a:bodyPr>
            <a:normAutofit fontScale="90000"/>
          </a:bodyPr>
          <a:lstStyle/>
          <a:p>
            <a:pPr algn="ctr"/>
            <a:r>
              <a:rPr lang="en-IN" sz="3200" b="1" dirty="0">
                <a:solidFill>
                  <a:schemeClr val="accent1">
                    <a:lumMod val="75000"/>
                  </a:schemeClr>
                </a:solidFill>
              </a:rPr>
              <a:t>Paper Prototype</a:t>
            </a:r>
          </a:p>
        </p:txBody>
      </p:sp>
      <p:pic>
        <p:nvPicPr>
          <p:cNvPr id="4" name="Picture 3">
            <a:extLst>
              <a:ext uri="{FF2B5EF4-FFF2-40B4-BE49-F238E27FC236}">
                <a16:creationId xmlns:a16="http://schemas.microsoft.com/office/drawing/2014/main" id="{2FDE8D40-7A45-48D7-BF3E-A6559AD4DD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7083" y="661883"/>
            <a:ext cx="2307431" cy="3076575"/>
          </a:xfrm>
          <a:prstGeom prst="rect">
            <a:avLst/>
          </a:prstGeom>
        </p:spPr>
      </p:pic>
      <p:pic>
        <p:nvPicPr>
          <p:cNvPr id="6" name="Picture 5">
            <a:extLst>
              <a:ext uri="{FF2B5EF4-FFF2-40B4-BE49-F238E27FC236}">
                <a16:creationId xmlns:a16="http://schemas.microsoft.com/office/drawing/2014/main" id="{454009D1-F363-46ED-95F3-B858CCA4EA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1609" y="661882"/>
            <a:ext cx="2307431" cy="3076575"/>
          </a:xfrm>
          <a:prstGeom prst="rect">
            <a:avLst/>
          </a:prstGeom>
        </p:spPr>
      </p:pic>
      <p:sp>
        <p:nvSpPr>
          <p:cNvPr id="7" name="TextBox 6">
            <a:extLst>
              <a:ext uri="{FF2B5EF4-FFF2-40B4-BE49-F238E27FC236}">
                <a16:creationId xmlns:a16="http://schemas.microsoft.com/office/drawing/2014/main" id="{3E459517-E4FE-48C7-9758-9D817C722528}"/>
              </a:ext>
            </a:extLst>
          </p:cNvPr>
          <p:cNvSpPr txBox="1"/>
          <p:nvPr/>
        </p:nvSpPr>
        <p:spPr>
          <a:xfrm>
            <a:off x="1972864" y="3825850"/>
            <a:ext cx="1771650" cy="307777"/>
          </a:xfrm>
          <a:prstGeom prst="rect">
            <a:avLst/>
          </a:prstGeom>
          <a:noFill/>
        </p:spPr>
        <p:txBody>
          <a:bodyPr wrap="square" rtlCol="0">
            <a:spAutoFit/>
          </a:bodyPr>
          <a:lstStyle/>
          <a:p>
            <a:r>
              <a:rPr lang="en-IN" sz="1400" b="1" dirty="0"/>
              <a:t>Flight Search </a:t>
            </a:r>
          </a:p>
        </p:txBody>
      </p:sp>
      <p:sp>
        <p:nvSpPr>
          <p:cNvPr id="8" name="TextBox 7">
            <a:extLst>
              <a:ext uri="{FF2B5EF4-FFF2-40B4-BE49-F238E27FC236}">
                <a16:creationId xmlns:a16="http://schemas.microsoft.com/office/drawing/2014/main" id="{37FD732A-4813-4AC5-93A6-697041A69BD3}"/>
              </a:ext>
            </a:extLst>
          </p:cNvPr>
          <p:cNvSpPr txBox="1"/>
          <p:nvPr/>
        </p:nvSpPr>
        <p:spPr>
          <a:xfrm>
            <a:off x="5794770" y="3866939"/>
            <a:ext cx="1647825" cy="307777"/>
          </a:xfrm>
          <a:prstGeom prst="rect">
            <a:avLst/>
          </a:prstGeom>
          <a:noFill/>
        </p:spPr>
        <p:txBody>
          <a:bodyPr wrap="square" rtlCol="0">
            <a:spAutoFit/>
          </a:bodyPr>
          <a:lstStyle/>
          <a:p>
            <a:r>
              <a:rPr lang="en-IN" sz="1400" b="1" dirty="0"/>
              <a:t>Search Results</a:t>
            </a:r>
          </a:p>
        </p:txBody>
      </p:sp>
      <p:pic>
        <p:nvPicPr>
          <p:cNvPr id="9" name="Picture 8">
            <a:extLst>
              <a:ext uri="{FF2B5EF4-FFF2-40B4-BE49-F238E27FC236}">
                <a16:creationId xmlns:a16="http://schemas.microsoft.com/office/drawing/2014/main" id="{C9DE89FB-CD80-4D68-A18F-B4A428A2A5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43975" y="661882"/>
            <a:ext cx="2409825" cy="3213100"/>
          </a:xfrm>
          <a:prstGeom prst="rect">
            <a:avLst/>
          </a:prstGeom>
        </p:spPr>
      </p:pic>
      <p:sp>
        <p:nvSpPr>
          <p:cNvPr id="10" name="TextBox 9">
            <a:extLst>
              <a:ext uri="{FF2B5EF4-FFF2-40B4-BE49-F238E27FC236}">
                <a16:creationId xmlns:a16="http://schemas.microsoft.com/office/drawing/2014/main" id="{55C8B5B2-464F-4183-B934-5A74DAFBED8F}"/>
              </a:ext>
            </a:extLst>
          </p:cNvPr>
          <p:cNvSpPr txBox="1"/>
          <p:nvPr/>
        </p:nvSpPr>
        <p:spPr>
          <a:xfrm>
            <a:off x="9153525" y="3960670"/>
            <a:ext cx="2200275" cy="307777"/>
          </a:xfrm>
          <a:prstGeom prst="rect">
            <a:avLst/>
          </a:prstGeom>
          <a:noFill/>
        </p:spPr>
        <p:txBody>
          <a:bodyPr wrap="square" rtlCol="0">
            <a:spAutoFit/>
          </a:bodyPr>
          <a:lstStyle/>
          <a:p>
            <a:r>
              <a:rPr lang="en-IN" sz="1400" b="1" dirty="0"/>
              <a:t>Travel request Summary</a:t>
            </a:r>
          </a:p>
        </p:txBody>
      </p:sp>
      <p:sp>
        <p:nvSpPr>
          <p:cNvPr id="11" name="Callout: Bent Line 10">
            <a:extLst>
              <a:ext uri="{FF2B5EF4-FFF2-40B4-BE49-F238E27FC236}">
                <a16:creationId xmlns:a16="http://schemas.microsoft.com/office/drawing/2014/main" id="{378A53F7-D4FB-477E-878B-9C10D09F7A1F}"/>
              </a:ext>
            </a:extLst>
          </p:cNvPr>
          <p:cNvSpPr/>
          <p:nvPr/>
        </p:nvSpPr>
        <p:spPr>
          <a:xfrm>
            <a:off x="436361" y="4391007"/>
            <a:ext cx="2468763" cy="2322001"/>
          </a:xfrm>
          <a:prstGeom prst="borderCallout2">
            <a:avLst>
              <a:gd name="adj1" fmla="val 21860"/>
              <a:gd name="adj2" fmla="val 98959"/>
              <a:gd name="adj3" fmla="val 21649"/>
              <a:gd name="adj4" fmla="val 115449"/>
              <a:gd name="adj5" fmla="val -28033"/>
              <a:gd name="adj6" fmla="val 12714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If the user has selected </a:t>
            </a:r>
            <a:r>
              <a:rPr lang="en-IN" sz="1200" b="1" dirty="0"/>
              <a:t>Economy</a:t>
            </a:r>
            <a:r>
              <a:rPr lang="en-IN" sz="1200" dirty="0"/>
              <a:t> class he will be redirected to this flight search page which will allow to search based on criteria.</a:t>
            </a:r>
          </a:p>
          <a:p>
            <a:pPr algn="ctr"/>
            <a:endParaRPr lang="en-IN" sz="1200" dirty="0"/>
          </a:p>
          <a:p>
            <a:pPr algn="ctr"/>
            <a:r>
              <a:rPr lang="en-IN" sz="1200" dirty="0"/>
              <a:t>If the user has selected </a:t>
            </a:r>
            <a:r>
              <a:rPr lang="en-IN" sz="1200" b="1" dirty="0"/>
              <a:t>Business</a:t>
            </a:r>
            <a:r>
              <a:rPr lang="en-IN" sz="1200" dirty="0"/>
              <a:t> class to travel it goes for managers approval and once it is approved user can click on </a:t>
            </a:r>
            <a:r>
              <a:rPr lang="en-IN" sz="1200" b="1" dirty="0"/>
              <a:t>Travel Status </a:t>
            </a:r>
            <a:r>
              <a:rPr lang="en-IN" sz="1200" dirty="0"/>
              <a:t>in the request status of the home page to get to this page.</a:t>
            </a:r>
          </a:p>
        </p:txBody>
      </p:sp>
      <p:sp>
        <p:nvSpPr>
          <p:cNvPr id="12" name="Callout: Bent Line 11">
            <a:extLst>
              <a:ext uri="{FF2B5EF4-FFF2-40B4-BE49-F238E27FC236}">
                <a16:creationId xmlns:a16="http://schemas.microsoft.com/office/drawing/2014/main" id="{85FA051F-8880-4E36-8D4B-DD8496608F3F}"/>
              </a:ext>
            </a:extLst>
          </p:cNvPr>
          <p:cNvSpPr/>
          <p:nvPr/>
        </p:nvSpPr>
        <p:spPr>
          <a:xfrm>
            <a:off x="4255886" y="4391007"/>
            <a:ext cx="2468763" cy="2322001"/>
          </a:xfrm>
          <a:prstGeom prst="borderCallout2">
            <a:avLst>
              <a:gd name="adj1" fmla="val 21860"/>
              <a:gd name="adj2" fmla="val 98959"/>
              <a:gd name="adj3" fmla="val 21649"/>
              <a:gd name="adj4" fmla="val 115449"/>
              <a:gd name="adj5" fmla="val -28033"/>
              <a:gd name="adj6" fmla="val 12714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This is the page that lists out the available flights along with time and other details. User can review the options, filter based on criteria and click on </a:t>
            </a:r>
            <a:r>
              <a:rPr lang="en-IN" sz="1200" b="1" dirty="0"/>
              <a:t>Book</a:t>
            </a:r>
            <a:r>
              <a:rPr lang="en-IN" sz="1200" dirty="0"/>
              <a:t> button to the next page.</a:t>
            </a:r>
          </a:p>
        </p:txBody>
      </p:sp>
      <p:sp>
        <p:nvSpPr>
          <p:cNvPr id="13" name="Callout: Bent Line 12">
            <a:extLst>
              <a:ext uri="{FF2B5EF4-FFF2-40B4-BE49-F238E27FC236}">
                <a16:creationId xmlns:a16="http://schemas.microsoft.com/office/drawing/2014/main" id="{5100E636-300B-4661-B41D-ED48931BF788}"/>
              </a:ext>
            </a:extLst>
          </p:cNvPr>
          <p:cNvSpPr/>
          <p:nvPr/>
        </p:nvSpPr>
        <p:spPr>
          <a:xfrm>
            <a:off x="8513561" y="4354135"/>
            <a:ext cx="2468763" cy="2322001"/>
          </a:xfrm>
          <a:prstGeom prst="borderCallout2">
            <a:avLst>
              <a:gd name="adj1" fmla="val 21860"/>
              <a:gd name="adj2" fmla="val 98959"/>
              <a:gd name="adj3" fmla="val 22469"/>
              <a:gd name="adj4" fmla="val 108890"/>
              <a:gd name="adj5" fmla="val -20649"/>
              <a:gd name="adj6" fmla="val 110552"/>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200" dirty="0"/>
              <a:t>This page enables user to review his flight details and price. Upon clicking the </a:t>
            </a:r>
            <a:r>
              <a:rPr lang="en-IN" sz="1200" b="1" dirty="0"/>
              <a:t>submit</a:t>
            </a:r>
            <a:r>
              <a:rPr lang="en-IN" sz="1200" dirty="0"/>
              <a:t> button a notification will be triggered to travel desk for further action .</a:t>
            </a:r>
          </a:p>
        </p:txBody>
      </p:sp>
    </p:spTree>
    <p:extLst>
      <p:ext uri="{BB962C8B-B14F-4D97-AF65-F5344CB8AC3E}">
        <p14:creationId xmlns:p14="http://schemas.microsoft.com/office/powerpoint/2010/main" val="3626848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9C53-0650-4985-A396-EADE37A13BE7}"/>
              </a:ext>
            </a:extLst>
          </p:cNvPr>
          <p:cNvSpPr>
            <a:spLocks noGrp="1"/>
          </p:cNvSpPr>
          <p:nvPr>
            <p:ph type="title"/>
          </p:nvPr>
        </p:nvSpPr>
        <p:spPr>
          <a:xfrm>
            <a:off x="838200" y="127001"/>
            <a:ext cx="10515600" cy="349250"/>
          </a:xfrm>
        </p:spPr>
        <p:txBody>
          <a:bodyPr>
            <a:normAutofit fontScale="90000"/>
          </a:bodyPr>
          <a:lstStyle/>
          <a:p>
            <a:pPr algn="ctr"/>
            <a:r>
              <a:rPr lang="en-IN" sz="3200" b="1" dirty="0">
                <a:solidFill>
                  <a:schemeClr val="accent1">
                    <a:lumMod val="75000"/>
                  </a:schemeClr>
                </a:solidFill>
              </a:rPr>
              <a:t>Paper Prototype</a:t>
            </a:r>
          </a:p>
        </p:txBody>
      </p:sp>
      <p:pic>
        <p:nvPicPr>
          <p:cNvPr id="9" name="Picture 8">
            <a:extLst>
              <a:ext uri="{FF2B5EF4-FFF2-40B4-BE49-F238E27FC236}">
                <a16:creationId xmlns:a16="http://schemas.microsoft.com/office/drawing/2014/main" id="{6E6292BC-83FB-4FF7-858E-4E099B6830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1067" y="568325"/>
            <a:ext cx="2452690" cy="3270252"/>
          </a:xfrm>
          <a:prstGeom prst="rect">
            <a:avLst/>
          </a:prstGeom>
        </p:spPr>
      </p:pic>
      <p:pic>
        <p:nvPicPr>
          <p:cNvPr id="11" name="Picture 10">
            <a:extLst>
              <a:ext uri="{FF2B5EF4-FFF2-40B4-BE49-F238E27FC236}">
                <a16:creationId xmlns:a16="http://schemas.microsoft.com/office/drawing/2014/main" id="{8119BC99-369F-404A-BB86-BFA05C528D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7646" y="568324"/>
            <a:ext cx="2452690" cy="3270253"/>
          </a:xfrm>
          <a:prstGeom prst="rect">
            <a:avLst/>
          </a:prstGeom>
        </p:spPr>
      </p:pic>
      <p:pic>
        <p:nvPicPr>
          <p:cNvPr id="14" name="Picture 13">
            <a:extLst>
              <a:ext uri="{FF2B5EF4-FFF2-40B4-BE49-F238E27FC236}">
                <a16:creationId xmlns:a16="http://schemas.microsoft.com/office/drawing/2014/main" id="{24DA1011-51AB-4B05-BDC8-8C6D4A13B6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9230" y="568325"/>
            <a:ext cx="2452690" cy="3270253"/>
          </a:xfrm>
          <a:prstGeom prst="rect">
            <a:avLst/>
          </a:prstGeom>
        </p:spPr>
      </p:pic>
      <p:sp>
        <p:nvSpPr>
          <p:cNvPr id="15" name="TextBox 14">
            <a:extLst>
              <a:ext uri="{FF2B5EF4-FFF2-40B4-BE49-F238E27FC236}">
                <a16:creationId xmlns:a16="http://schemas.microsoft.com/office/drawing/2014/main" id="{B48B5BF4-451C-490A-B001-C368AECACEA3}"/>
              </a:ext>
            </a:extLst>
          </p:cNvPr>
          <p:cNvSpPr txBox="1"/>
          <p:nvPr/>
        </p:nvSpPr>
        <p:spPr>
          <a:xfrm>
            <a:off x="1469230" y="3930652"/>
            <a:ext cx="2452690" cy="307777"/>
          </a:xfrm>
          <a:prstGeom prst="rect">
            <a:avLst/>
          </a:prstGeom>
          <a:noFill/>
        </p:spPr>
        <p:txBody>
          <a:bodyPr wrap="square" rtlCol="0">
            <a:spAutoFit/>
          </a:bodyPr>
          <a:lstStyle/>
          <a:p>
            <a:r>
              <a:rPr lang="en-IN" sz="1400" b="1" dirty="0"/>
              <a:t>New Accommodation Request</a:t>
            </a:r>
          </a:p>
        </p:txBody>
      </p:sp>
      <p:sp>
        <p:nvSpPr>
          <p:cNvPr id="16" name="TextBox 15">
            <a:extLst>
              <a:ext uri="{FF2B5EF4-FFF2-40B4-BE49-F238E27FC236}">
                <a16:creationId xmlns:a16="http://schemas.microsoft.com/office/drawing/2014/main" id="{F5220B35-1386-4534-8F30-8FDA8586AD27}"/>
              </a:ext>
            </a:extLst>
          </p:cNvPr>
          <p:cNvSpPr txBox="1"/>
          <p:nvPr/>
        </p:nvSpPr>
        <p:spPr>
          <a:xfrm>
            <a:off x="5219700" y="3930652"/>
            <a:ext cx="2409826" cy="307777"/>
          </a:xfrm>
          <a:prstGeom prst="rect">
            <a:avLst/>
          </a:prstGeom>
          <a:noFill/>
        </p:spPr>
        <p:txBody>
          <a:bodyPr wrap="square" rtlCol="0">
            <a:spAutoFit/>
          </a:bodyPr>
          <a:lstStyle/>
          <a:p>
            <a:r>
              <a:rPr lang="en-IN" sz="1400" b="1" dirty="0"/>
              <a:t>Search results</a:t>
            </a:r>
          </a:p>
        </p:txBody>
      </p:sp>
      <p:sp>
        <p:nvSpPr>
          <p:cNvPr id="17" name="TextBox 16">
            <a:extLst>
              <a:ext uri="{FF2B5EF4-FFF2-40B4-BE49-F238E27FC236}">
                <a16:creationId xmlns:a16="http://schemas.microsoft.com/office/drawing/2014/main" id="{78A48D2A-368F-4CEE-B709-DD4B2AD19EE0}"/>
              </a:ext>
            </a:extLst>
          </p:cNvPr>
          <p:cNvSpPr txBox="1"/>
          <p:nvPr/>
        </p:nvSpPr>
        <p:spPr>
          <a:xfrm>
            <a:off x="7817646" y="3930652"/>
            <a:ext cx="2838449" cy="307777"/>
          </a:xfrm>
          <a:prstGeom prst="rect">
            <a:avLst/>
          </a:prstGeom>
          <a:noFill/>
        </p:spPr>
        <p:txBody>
          <a:bodyPr wrap="square" rtlCol="0">
            <a:spAutoFit/>
          </a:bodyPr>
          <a:lstStyle/>
          <a:p>
            <a:r>
              <a:rPr lang="en-IN" sz="1400" b="1" dirty="0"/>
              <a:t>Accommodation request Summary</a:t>
            </a:r>
          </a:p>
        </p:txBody>
      </p:sp>
      <p:sp>
        <p:nvSpPr>
          <p:cNvPr id="18" name="Callout: Bent Line 17">
            <a:extLst>
              <a:ext uri="{FF2B5EF4-FFF2-40B4-BE49-F238E27FC236}">
                <a16:creationId xmlns:a16="http://schemas.microsoft.com/office/drawing/2014/main" id="{C3A021EC-0761-48E6-AE43-969D79761A5E}"/>
              </a:ext>
            </a:extLst>
          </p:cNvPr>
          <p:cNvSpPr/>
          <p:nvPr/>
        </p:nvSpPr>
        <p:spPr>
          <a:xfrm>
            <a:off x="547685" y="4752975"/>
            <a:ext cx="2066925" cy="1978024"/>
          </a:xfrm>
          <a:prstGeom prst="borderCallout2">
            <a:avLst>
              <a:gd name="adj1" fmla="val -23626"/>
              <a:gd name="adj2" fmla="val 141898"/>
              <a:gd name="adj3" fmla="val 21157"/>
              <a:gd name="adj4" fmla="val 142319"/>
              <a:gd name="adj5" fmla="val 21489"/>
              <a:gd name="adj6" fmla="val 9987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t>User clicks </a:t>
            </a:r>
            <a:r>
              <a:rPr lang="en-IN" sz="1000" b="1" dirty="0"/>
              <a:t>on New Accommodation request</a:t>
            </a:r>
            <a:r>
              <a:rPr lang="en-IN" sz="1000" dirty="0"/>
              <a:t> and will be taken to this page to fill in preferences along with the Travel request ID to search and provide results.</a:t>
            </a:r>
          </a:p>
        </p:txBody>
      </p:sp>
      <p:sp>
        <p:nvSpPr>
          <p:cNvPr id="19" name="Callout: Bent Line 18">
            <a:extLst>
              <a:ext uri="{FF2B5EF4-FFF2-40B4-BE49-F238E27FC236}">
                <a16:creationId xmlns:a16="http://schemas.microsoft.com/office/drawing/2014/main" id="{DE65A811-0BB0-43A8-8C61-BC42BEEE2988}"/>
              </a:ext>
            </a:extLst>
          </p:cNvPr>
          <p:cNvSpPr/>
          <p:nvPr/>
        </p:nvSpPr>
        <p:spPr>
          <a:xfrm>
            <a:off x="4357688" y="4752975"/>
            <a:ext cx="2066925" cy="1978024"/>
          </a:xfrm>
          <a:prstGeom prst="borderCallout2">
            <a:avLst>
              <a:gd name="adj1" fmla="val -39998"/>
              <a:gd name="adj2" fmla="val 116552"/>
              <a:gd name="adj3" fmla="val 21157"/>
              <a:gd name="adj4" fmla="val 117434"/>
              <a:gd name="adj5" fmla="val 21489"/>
              <a:gd name="adj6" fmla="val 9987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t>This page provides the users with accommodation options to review , filter based on the criteria . </a:t>
            </a:r>
          </a:p>
          <a:p>
            <a:pPr algn="ctr"/>
            <a:r>
              <a:rPr lang="en-IN" sz="1000" dirty="0"/>
              <a:t>Once user clicks on the </a:t>
            </a:r>
            <a:r>
              <a:rPr lang="en-IN" sz="1000" b="1" dirty="0"/>
              <a:t>Book</a:t>
            </a:r>
            <a:r>
              <a:rPr lang="en-IN" sz="1000" dirty="0"/>
              <a:t> button he will be taken to the next page.</a:t>
            </a:r>
          </a:p>
        </p:txBody>
      </p:sp>
      <p:sp>
        <p:nvSpPr>
          <p:cNvPr id="20" name="Callout: Bent Line 19">
            <a:extLst>
              <a:ext uri="{FF2B5EF4-FFF2-40B4-BE49-F238E27FC236}">
                <a16:creationId xmlns:a16="http://schemas.microsoft.com/office/drawing/2014/main" id="{B1F39644-25A7-4859-B351-C8ABBCFDCA1F}"/>
              </a:ext>
            </a:extLst>
          </p:cNvPr>
          <p:cNvSpPr/>
          <p:nvPr/>
        </p:nvSpPr>
        <p:spPr>
          <a:xfrm>
            <a:off x="7817646" y="4752975"/>
            <a:ext cx="2066925" cy="1978024"/>
          </a:xfrm>
          <a:prstGeom prst="borderCallout2">
            <a:avLst>
              <a:gd name="adj1" fmla="val -26515"/>
              <a:gd name="adj2" fmla="val 116552"/>
              <a:gd name="adj3" fmla="val 21157"/>
              <a:gd name="adj4" fmla="val 117434"/>
              <a:gd name="adj5" fmla="val 21489"/>
              <a:gd name="adj6" fmla="val 9987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t>This is a page for the user to review accommodation selected from the previous page along with the price details.</a:t>
            </a:r>
          </a:p>
          <a:p>
            <a:pPr algn="ctr"/>
            <a:endParaRPr lang="en-IN" sz="1000" dirty="0"/>
          </a:p>
          <a:p>
            <a:pPr algn="ctr"/>
            <a:r>
              <a:rPr lang="en-IN" sz="1000" dirty="0"/>
              <a:t>Once user reviews and clicks on </a:t>
            </a:r>
            <a:r>
              <a:rPr lang="en-IN" sz="1000" b="1" dirty="0"/>
              <a:t>submit</a:t>
            </a:r>
            <a:r>
              <a:rPr lang="en-IN" sz="1000" dirty="0"/>
              <a:t> button a notification will be sent to travel desk and this travel request will be associated with the </a:t>
            </a:r>
            <a:r>
              <a:rPr lang="en-IN" sz="1000" b="1" dirty="0"/>
              <a:t>Travel request ID </a:t>
            </a:r>
            <a:r>
              <a:rPr lang="en-IN" sz="1000" dirty="0"/>
              <a:t>entered by the user. </a:t>
            </a:r>
          </a:p>
        </p:txBody>
      </p:sp>
    </p:spTree>
    <p:extLst>
      <p:ext uri="{BB962C8B-B14F-4D97-AF65-F5344CB8AC3E}">
        <p14:creationId xmlns:p14="http://schemas.microsoft.com/office/powerpoint/2010/main" val="10067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4A798-488D-434C-96C9-6BAB224519D2}"/>
              </a:ext>
            </a:extLst>
          </p:cNvPr>
          <p:cNvSpPr>
            <a:spLocks noGrp="1"/>
          </p:cNvSpPr>
          <p:nvPr>
            <p:ph type="title"/>
          </p:nvPr>
        </p:nvSpPr>
        <p:spPr>
          <a:xfrm>
            <a:off x="838200" y="107951"/>
            <a:ext cx="10515600" cy="539750"/>
          </a:xfrm>
        </p:spPr>
        <p:txBody>
          <a:bodyPr>
            <a:normAutofit/>
          </a:bodyPr>
          <a:lstStyle/>
          <a:p>
            <a:pPr algn="ctr"/>
            <a:r>
              <a:rPr lang="en-IN" sz="3200" b="1" dirty="0">
                <a:solidFill>
                  <a:schemeClr val="accent1">
                    <a:lumMod val="75000"/>
                  </a:schemeClr>
                </a:solidFill>
              </a:rPr>
              <a:t>Test – Moderated User Testing</a:t>
            </a:r>
          </a:p>
        </p:txBody>
      </p:sp>
      <p:sp>
        <p:nvSpPr>
          <p:cNvPr id="3" name="TextBox 2">
            <a:extLst>
              <a:ext uri="{FF2B5EF4-FFF2-40B4-BE49-F238E27FC236}">
                <a16:creationId xmlns:a16="http://schemas.microsoft.com/office/drawing/2014/main" id="{D60E67A8-0134-48F8-BE9D-369E14229659}"/>
              </a:ext>
            </a:extLst>
          </p:cNvPr>
          <p:cNvSpPr txBox="1"/>
          <p:nvPr/>
        </p:nvSpPr>
        <p:spPr>
          <a:xfrm>
            <a:off x="295275" y="962025"/>
            <a:ext cx="11563350" cy="830997"/>
          </a:xfrm>
          <a:prstGeom prst="rect">
            <a:avLst/>
          </a:prstGeom>
          <a:noFill/>
        </p:spPr>
        <p:txBody>
          <a:bodyPr wrap="square" rtlCol="0">
            <a:spAutoFit/>
          </a:bodyPr>
          <a:lstStyle/>
          <a:p>
            <a:r>
              <a:rPr lang="en-IN" sz="1600" dirty="0"/>
              <a:t>This prototype was validated with one of the user who works as Security Auditor in an IT services company. Her role demands frequent travel for which the planning is done by internal travel desk. Moderated user testing method was used to test this prototype and received some feed backs and has documented the users likes, dislikes and ideas to enhance the  product.</a:t>
            </a:r>
          </a:p>
        </p:txBody>
      </p:sp>
      <p:sp>
        <p:nvSpPr>
          <p:cNvPr id="4" name="TextBox 3">
            <a:extLst>
              <a:ext uri="{FF2B5EF4-FFF2-40B4-BE49-F238E27FC236}">
                <a16:creationId xmlns:a16="http://schemas.microsoft.com/office/drawing/2014/main" id="{FA712A5E-275C-44DD-B1CE-51D6B0AC8690}"/>
              </a:ext>
            </a:extLst>
          </p:cNvPr>
          <p:cNvSpPr txBox="1"/>
          <p:nvPr/>
        </p:nvSpPr>
        <p:spPr>
          <a:xfrm>
            <a:off x="490537" y="1924764"/>
            <a:ext cx="11210925" cy="4862870"/>
          </a:xfrm>
          <a:prstGeom prst="rect">
            <a:avLst/>
          </a:prstGeom>
          <a:noFill/>
        </p:spPr>
        <p:txBody>
          <a:bodyPr wrap="square" rtlCol="0">
            <a:spAutoFit/>
          </a:bodyPr>
          <a:lstStyle/>
          <a:p>
            <a:r>
              <a:rPr lang="en-IN" sz="1600" b="1" u="sng" dirty="0"/>
              <a:t>Users</a:t>
            </a:r>
            <a:r>
              <a:rPr lang="en-IN" b="1" u="sng" dirty="0"/>
              <a:t> </a:t>
            </a:r>
            <a:r>
              <a:rPr lang="en-IN" sz="1600" b="1" u="sng" dirty="0"/>
              <a:t>Likes</a:t>
            </a:r>
          </a:p>
          <a:p>
            <a:endParaRPr lang="en-IN" b="1" u="sng" dirty="0"/>
          </a:p>
          <a:p>
            <a:pPr marL="285750" indent="-285750">
              <a:buFont typeface="Arial" panose="020B0604020202020204" pitchFamily="34" charset="0"/>
              <a:buChar char="•"/>
            </a:pPr>
            <a:r>
              <a:rPr lang="en-IN" sz="1600" dirty="0"/>
              <a:t>User likes the process flow through which all the information regarding travel preference is captured and has eliminated the dependency on internal travel desk.</a:t>
            </a:r>
          </a:p>
          <a:p>
            <a:endParaRPr lang="en-IN" sz="1600" dirty="0"/>
          </a:p>
          <a:p>
            <a:r>
              <a:rPr lang="en-IN" sz="1600" b="1" u="sng" dirty="0"/>
              <a:t>Users dislikes</a:t>
            </a:r>
          </a:p>
          <a:p>
            <a:endParaRPr lang="en-IN" sz="1600" b="1" u="sng" dirty="0"/>
          </a:p>
          <a:p>
            <a:pPr marL="285750" indent="-285750">
              <a:buFont typeface="Arial" panose="020B0604020202020204" pitchFamily="34" charset="0"/>
              <a:buChar char="•"/>
            </a:pPr>
            <a:r>
              <a:rPr lang="en-IN" sz="1600" dirty="0"/>
              <a:t>In case an approver is not available user is not able to modify and provide alternate approver.</a:t>
            </a:r>
          </a:p>
          <a:p>
            <a:pPr marL="285750" indent="-285750">
              <a:buFont typeface="Arial" panose="020B0604020202020204" pitchFamily="34" charset="0"/>
              <a:buChar char="•"/>
            </a:pPr>
            <a:r>
              <a:rPr lang="en-IN" sz="1600" dirty="0"/>
              <a:t>User has to enter travel request number  and email id which she wants to auto populate in the process flow.</a:t>
            </a:r>
          </a:p>
          <a:p>
            <a:pPr marL="285750" indent="-285750">
              <a:buFont typeface="Arial" panose="020B0604020202020204" pitchFamily="34" charset="0"/>
              <a:buChar char="•"/>
            </a:pPr>
            <a:r>
              <a:rPr lang="en-IN" sz="1600" dirty="0"/>
              <a:t>Some of the pages does not have provision to go back to previous page if she wants to edit some things.</a:t>
            </a:r>
          </a:p>
          <a:p>
            <a:pPr marL="285750" indent="-285750">
              <a:buFont typeface="Arial" panose="020B0604020202020204" pitchFamily="34" charset="0"/>
              <a:buChar char="•"/>
            </a:pPr>
            <a:r>
              <a:rPr lang="en-IN" sz="1600" dirty="0"/>
              <a:t>Provision to cancel request and edit request is not available.  </a:t>
            </a:r>
          </a:p>
          <a:p>
            <a:endParaRPr lang="en-IN" sz="1600" dirty="0"/>
          </a:p>
          <a:p>
            <a:r>
              <a:rPr lang="en-IN" sz="1600" b="1" u="sng" dirty="0"/>
              <a:t>Ideas</a:t>
            </a:r>
          </a:p>
          <a:p>
            <a:endParaRPr lang="en-IN" sz="1600" b="1" u="sng" dirty="0"/>
          </a:p>
          <a:p>
            <a:pPr marL="285750" indent="-285750">
              <a:buFont typeface="Arial" panose="020B0604020202020204" pitchFamily="34" charset="0"/>
              <a:buChar char="•"/>
            </a:pPr>
            <a:r>
              <a:rPr lang="en-IN" sz="1600" dirty="0"/>
              <a:t>Travel options is limited and should include train and road travel.</a:t>
            </a:r>
          </a:p>
          <a:p>
            <a:pPr marL="285750" indent="-285750">
              <a:buFont typeface="Arial" panose="020B0604020202020204" pitchFamily="34" charset="0"/>
              <a:buChar char="•"/>
            </a:pPr>
            <a:r>
              <a:rPr lang="en-IN" sz="1600" dirty="0"/>
              <a:t>Provide escalate approval option to route the request to alternate approver.</a:t>
            </a:r>
          </a:p>
          <a:p>
            <a:pPr marL="285750" indent="-285750">
              <a:buFont typeface="Arial" panose="020B0604020202020204" pitchFamily="34" charset="0"/>
              <a:buChar char="•"/>
            </a:pPr>
            <a:r>
              <a:rPr lang="en-IN" sz="1600" dirty="0"/>
              <a:t>Provide an option to cancel requests.</a:t>
            </a:r>
          </a:p>
          <a:p>
            <a:endParaRPr lang="en-IN" sz="1600" b="1" u="sng" dirty="0"/>
          </a:p>
          <a:p>
            <a:endParaRPr lang="en-IN" b="1" u="sng" dirty="0"/>
          </a:p>
        </p:txBody>
      </p:sp>
    </p:spTree>
    <p:extLst>
      <p:ext uri="{BB962C8B-B14F-4D97-AF65-F5344CB8AC3E}">
        <p14:creationId xmlns:p14="http://schemas.microsoft.com/office/powerpoint/2010/main" val="1357349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3F957-9972-4990-AAC0-C3D761E52062}"/>
              </a:ext>
            </a:extLst>
          </p:cNvPr>
          <p:cNvSpPr>
            <a:spLocks noGrp="1"/>
          </p:cNvSpPr>
          <p:nvPr>
            <p:ph type="title"/>
          </p:nvPr>
        </p:nvSpPr>
        <p:spPr>
          <a:xfrm>
            <a:off x="838200" y="212725"/>
            <a:ext cx="10515600" cy="473075"/>
          </a:xfrm>
        </p:spPr>
        <p:txBody>
          <a:bodyPr>
            <a:normAutofit fontScale="90000"/>
          </a:bodyPr>
          <a:lstStyle/>
          <a:p>
            <a:pPr algn="ctr"/>
            <a:r>
              <a:rPr lang="en-IN" sz="3200" b="1" dirty="0">
                <a:solidFill>
                  <a:schemeClr val="accent1">
                    <a:lumMod val="75000"/>
                  </a:schemeClr>
                </a:solidFill>
              </a:rPr>
              <a:t>User Insights and Define user Problems</a:t>
            </a:r>
          </a:p>
        </p:txBody>
      </p:sp>
      <p:sp>
        <p:nvSpPr>
          <p:cNvPr id="4" name="TextBox 3">
            <a:extLst>
              <a:ext uri="{FF2B5EF4-FFF2-40B4-BE49-F238E27FC236}">
                <a16:creationId xmlns:a16="http://schemas.microsoft.com/office/drawing/2014/main" id="{19313028-5D9B-4143-9DA3-D19A186AC9D1}"/>
              </a:ext>
            </a:extLst>
          </p:cNvPr>
          <p:cNvSpPr txBox="1"/>
          <p:nvPr/>
        </p:nvSpPr>
        <p:spPr>
          <a:xfrm>
            <a:off x="514350" y="1057275"/>
            <a:ext cx="11039475" cy="2585323"/>
          </a:xfrm>
          <a:prstGeom prst="rect">
            <a:avLst/>
          </a:prstGeom>
          <a:noFill/>
        </p:spPr>
        <p:txBody>
          <a:bodyPr wrap="square" rtlCol="0">
            <a:spAutoFit/>
          </a:bodyPr>
          <a:lstStyle/>
          <a:p>
            <a:r>
              <a:rPr lang="en-IN" dirty="0"/>
              <a:t>Considering the likes, dislikes and ideas from the user testing below mentioned features can be added to  enhance the product</a:t>
            </a:r>
          </a:p>
          <a:p>
            <a:endParaRPr lang="en-IN" dirty="0"/>
          </a:p>
          <a:p>
            <a:pPr marL="285750" indent="-285750">
              <a:buFont typeface="Arial" panose="020B0604020202020204" pitchFamily="34" charset="0"/>
              <a:buChar char="•"/>
            </a:pPr>
            <a:r>
              <a:rPr lang="en-IN" dirty="0"/>
              <a:t>Provide an option to choose train and on road as option for domestic travel.</a:t>
            </a:r>
          </a:p>
          <a:p>
            <a:pPr marL="285750" indent="-285750">
              <a:buFont typeface="Arial" panose="020B0604020202020204" pitchFamily="34" charset="0"/>
              <a:buChar char="•"/>
            </a:pPr>
            <a:r>
              <a:rPr lang="en-IN" dirty="0"/>
              <a:t>Provide an option to cancel and edit the request until it is approved.</a:t>
            </a:r>
          </a:p>
          <a:p>
            <a:pPr marL="285750" indent="-285750">
              <a:buFont typeface="Arial" panose="020B0604020202020204" pitchFamily="34" charset="0"/>
              <a:buChar char="•"/>
            </a:pPr>
            <a:r>
              <a:rPr lang="en-IN" dirty="0"/>
              <a:t>Provide an option to add multiple approvers and elevate approver.</a:t>
            </a:r>
          </a:p>
          <a:p>
            <a:pPr marL="285750" indent="-285750">
              <a:buFont typeface="Arial" panose="020B0604020202020204" pitchFamily="34" charset="0"/>
              <a:buChar char="•"/>
            </a:pPr>
            <a:r>
              <a:rPr lang="en-IN" dirty="0"/>
              <a:t>Fix navigation back to the previous page.</a:t>
            </a:r>
          </a:p>
          <a:p>
            <a:pPr marL="285750" indent="-285750">
              <a:buFont typeface="Arial" panose="020B0604020202020204" pitchFamily="34" charset="0"/>
              <a:buChar char="•"/>
            </a:pPr>
            <a:r>
              <a:rPr lang="en-IN" dirty="0"/>
              <a:t>Capture travel request id and auto populate where ever required to minimize user inputs in all stages.</a:t>
            </a:r>
          </a:p>
          <a:p>
            <a:pPr marL="285750" indent="-285750">
              <a:buFont typeface="Arial" panose="020B0604020202020204" pitchFamily="34" charset="0"/>
              <a:buChar char="•"/>
            </a:pPr>
            <a:endParaRPr lang="en-IN" dirty="0"/>
          </a:p>
        </p:txBody>
      </p:sp>
    </p:spTree>
    <p:extLst>
      <p:ext uri="{BB962C8B-B14F-4D97-AF65-F5344CB8AC3E}">
        <p14:creationId xmlns:p14="http://schemas.microsoft.com/office/powerpoint/2010/main" val="2258046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DB3BD-7B7A-4030-9B3F-DBC618EEE4E7}"/>
              </a:ext>
            </a:extLst>
          </p:cNvPr>
          <p:cNvSpPr>
            <a:spLocks noGrp="1"/>
          </p:cNvSpPr>
          <p:nvPr>
            <p:ph type="title"/>
          </p:nvPr>
        </p:nvSpPr>
        <p:spPr>
          <a:xfrm>
            <a:off x="814387" y="466725"/>
            <a:ext cx="10277475" cy="561975"/>
          </a:xfrm>
        </p:spPr>
        <p:txBody>
          <a:bodyPr>
            <a:normAutofit fontScale="90000"/>
          </a:bodyPr>
          <a:lstStyle/>
          <a:p>
            <a:pPr algn="ctr"/>
            <a:r>
              <a:rPr lang="en-IN" sz="3600" b="1" dirty="0">
                <a:solidFill>
                  <a:schemeClr val="accent1">
                    <a:lumMod val="75000"/>
                  </a:schemeClr>
                </a:solidFill>
              </a:rPr>
              <a:t>Product Information</a:t>
            </a:r>
          </a:p>
        </p:txBody>
      </p:sp>
      <p:sp>
        <p:nvSpPr>
          <p:cNvPr id="3" name="Content Placeholder 2">
            <a:extLst>
              <a:ext uri="{FF2B5EF4-FFF2-40B4-BE49-F238E27FC236}">
                <a16:creationId xmlns:a16="http://schemas.microsoft.com/office/drawing/2014/main" id="{D18DFD57-A40B-4163-8DA2-B7A9339F3BC0}"/>
              </a:ext>
            </a:extLst>
          </p:cNvPr>
          <p:cNvSpPr>
            <a:spLocks noGrp="1"/>
          </p:cNvSpPr>
          <p:nvPr>
            <p:ph sz="half" idx="1"/>
          </p:nvPr>
        </p:nvSpPr>
        <p:spPr>
          <a:xfrm>
            <a:off x="104775" y="1628775"/>
            <a:ext cx="5848349" cy="5113338"/>
          </a:xfrm>
        </p:spPr>
        <p:txBody>
          <a:bodyPr>
            <a:normAutofit/>
          </a:bodyPr>
          <a:lstStyle/>
          <a:p>
            <a:pPr marL="0" indent="0">
              <a:buNone/>
            </a:pPr>
            <a:r>
              <a:rPr lang="en-IN" sz="2400" u="sng" dirty="0"/>
              <a:t>Product</a:t>
            </a:r>
          </a:p>
          <a:p>
            <a:pPr marL="0" indent="0">
              <a:buNone/>
            </a:pPr>
            <a:r>
              <a:rPr lang="en-IN" sz="1800" dirty="0"/>
              <a:t>A platform that enables employees to communicate their                          travel plans to their manager for approvals and notify travel helpdesk.</a:t>
            </a:r>
          </a:p>
          <a:p>
            <a:pPr marL="0" indent="0">
              <a:buNone/>
            </a:pPr>
            <a:endParaRPr lang="en-IN" dirty="0"/>
          </a:p>
          <a:p>
            <a:pPr marL="0" indent="0">
              <a:buNone/>
            </a:pPr>
            <a:r>
              <a:rPr lang="en-IN" sz="2400" u="sng" dirty="0"/>
              <a:t>Channel</a:t>
            </a:r>
          </a:p>
          <a:p>
            <a:pPr marL="0" indent="0">
              <a:buNone/>
            </a:pPr>
            <a:r>
              <a:rPr lang="en-IN" sz="1800" dirty="0"/>
              <a:t>website</a:t>
            </a:r>
          </a:p>
          <a:p>
            <a:pPr marL="0" indent="0">
              <a:buNone/>
            </a:pPr>
            <a:endParaRPr lang="en-IN" dirty="0"/>
          </a:p>
          <a:p>
            <a:pPr marL="0" indent="0">
              <a:buNone/>
            </a:pPr>
            <a:r>
              <a:rPr lang="en-IN" sz="2400" u="sng" dirty="0"/>
              <a:t>Target</a:t>
            </a:r>
          </a:p>
          <a:p>
            <a:pPr marL="0" indent="0">
              <a:buNone/>
            </a:pPr>
            <a:r>
              <a:rPr lang="en-IN" sz="1800" dirty="0"/>
              <a:t>A mid sized company with branches around the world .It expects its employees to travel between the branches ,to sales meetings, conferences and so forth.</a:t>
            </a:r>
          </a:p>
          <a:p>
            <a:endParaRPr lang="en-IN" sz="2400" u="sng" dirty="0"/>
          </a:p>
        </p:txBody>
      </p:sp>
      <p:sp>
        <p:nvSpPr>
          <p:cNvPr id="11" name="TextBox 10">
            <a:extLst>
              <a:ext uri="{FF2B5EF4-FFF2-40B4-BE49-F238E27FC236}">
                <a16:creationId xmlns:a16="http://schemas.microsoft.com/office/drawing/2014/main" id="{B63AC626-939A-42FD-B28C-9A2D0E86E719}"/>
              </a:ext>
            </a:extLst>
          </p:cNvPr>
          <p:cNvSpPr txBox="1"/>
          <p:nvPr/>
        </p:nvSpPr>
        <p:spPr>
          <a:xfrm>
            <a:off x="6486525" y="1943100"/>
            <a:ext cx="5457825" cy="369332"/>
          </a:xfrm>
          <a:prstGeom prst="rect">
            <a:avLst/>
          </a:prstGeom>
          <a:noFill/>
        </p:spPr>
        <p:txBody>
          <a:bodyPr wrap="square" rtlCol="0">
            <a:spAutoFit/>
          </a:bodyPr>
          <a:lstStyle/>
          <a:p>
            <a:r>
              <a:rPr lang="en-IN" dirty="0"/>
              <a:t>Stanford D school – Design Thinking Model</a:t>
            </a:r>
          </a:p>
        </p:txBody>
      </p:sp>
      <p:pic>
        <p:nvPicPr>
          <p:cNvPr id="13" name="Picture 12">
            <a:extLst>
              <a:ext uri="{FF2B5EF4-FFF2-40B4-BE49-F238E27FC236}">
                <a16:creationId xmlns:a16="http://schemas.microsoft.com/office/drawing/2014/main" id="{F540CC45-B31A-4035-A1E2-9B6E7DBB7A77}"/>
              </a:ext>
            </a:extLst>
          </p:cNvPr>
          <p:cNvPicPr>
            <a:picLocks noChangeAspect="1"/>
          </p:cNvPicPr>
          <p:nvPr/>
        </p:nvPicPr>
        <p:blipFill>
          <a:blip r:embed="rId2"/>
          <a:stretch>
            <a:fillRect/>
          </a:stretch>
        </p:blipFill>
        <p:spPr>
          <a:xfrm>
            <a:off x="6172200" y="2759686"/>
            <a:ext cx="6019800" cy="2270957"/>
          </a:xfrm>
          <a:prstGeom prst="rect">
            <a:avLst/>
          </a:prstGeom>
        </p:spPr>
      </p:pic>
    </p:spTree>
    <p:extLst>
      <p:ext uri="{BB962C8B-B14F-4D97-AF65-F5344CB8AC3E}">
        <p14:creationId xmlns:p14="http://schemas.microsoft.com/office/powerpoint/2010/main" val="14307671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0678D-2689-46B8-8FE8-B7597026F584}"/>
              </a:ext>
            </a:extLst>
          </p:cNvPr>
          <p:cNvSpPr>
            <a:spLocks noGrp="1"/>
          </p:cNvSpPr>
          <p:nvPr>
            <p:ph type="title"/>
          </p:nvPr>
        </p:nvSpPr>
        <p:spPr>
          <a:xfrm>
            <a:off x="914400" y="117476"/>
            <a:ext cx="10515600" cy="863599"/>
          </a:xfrm>
        </p:spPr>
        <p:txBody>
          <a:bodyPr>
            <a:normAutofit/>
          </a:bodyPr>
          <a:lstStyle/>
          <a:p>
            <a:pPr algn="ctr"/>
            <a:r>
              <a:rPr lang="en-IN" sz="3200" b="1" dirty="0">
                <a:solidFill>
                  <a:schemeClr val="accent1">
                    <a:lumMod val="75000"/>
                  </a:schemeClr>
                </a:solidFill>
              </a:rPr>
              <a:t>Stanford D school – Design Thinking Model</a:t>
            </a:r>
          </a:p>
        </p:txBody>
      </p:sp>
      <p:sp>
        <p:nvSpPr>
          <p:cNvPr id="4" name="Content Placeholder 3">
            <a:extLst>
              <a:ext uri="{FF2B5EF4-FFF2-40B4-BE49-F238E27FC236}">
                <a16:creationId xmlns:a16="http://schemas.microsoft.com/office/drawing/2014/main" id="{0C5F5740-2222-414C-A83D-DFFC02A58896}"/>
              </a:ext>
            </a:extLst>
          </p:cNvPr>
          <p:cNvSpPr>
            <a:spLocks noGrp="1"/>
          </p:cNvSpPr>
          <p:nvPr>
            <p:ph sz="half" idx="2"/>
          </p:nvPr>
        </p:nvSpPr>
        <p:spPr>
          <a:xfrm>
            <a:off x="7368988" y="2086017"/>
            <a:ext cx="4491317" cy="2788023"/>
          </a:xfrm>
        </p:spPr>
        <p:txBody>
          <a:bodyPr>
            <a:normAutofit/>
          </a:bodyPr>
          <a:lstStyle/>
          <a:p>
            <a:r>
              <a:rPr lang="en-IN" sz="1400" dirty="0"/>
              <a:t>I have chosen Stanford D school design thinking model as it is easy to understand and be applied. </a:t>
            </a:r>
          </a:p>
          <a:p>
            <a:pPr marL="0" indent="0">
              <a:buNone/>
            </a:pPr>
            <a:endParaRPr lang="en-IN" sz="1400" dirty="0"/>
          </a:p>
          <a:p>
            <a:r>
              <a:rPr lang="en-IN" sz="1400" dirty="0"/>
              <a:t>These 5 steps design thinking process helps tackle ill-defined and unknown problems as they can reframe this in user centric way and focus on what`s important for the users.</a:t>
            </a:r>
          </a:p>
          <a:p>
            <a:endParaRPr lang="en-IN" sz="1400" dirty="0"/>
          </a:p>
          <a:p>
            <a:r>
              <a:rPr lang="en-IN" sz="1400" dirty="0"/>
              <a:t>As it is a non-linear and iterative process it helps us to challenge assumptions, redefine problems and create solutions to prototype and test.	</a:t>
            </a:r>
          </a:p>
        </p:txBody>
      </p:sp>
      <p:pic>
        <p:nvPicPr>
          <p:cNvPr id="14" name="Picture 13">
            <a:extLst>
              <a:ext uri="{FF2B5EF4-FFF2-40B4-BE49-F238E27FC236}">
                <a16:creationId xmlns:a16="http://schemas.microsoft.com/office/drawing/2014/main" id="{DF5D7705-818F-4FC0-9743-0469A60BBB4F}"/>
              </a:ext>
            </a:extLst>
          </p:cNvPr>
          <p:cNvPicPr>
            <a:picLocks noChangeAspect="1"/>
          </p:cNvPicPr>
          <p:nvPr/>
        </p:nvPicPr>
        <p:blipFill>
          <a:blip r:embed="rId2"/>
          <a:stretch>
            <a:fillRect/>
          </a:stretch>
        </p:blipFill>
        <p:spPr>
          <a:xfrm>
            <a:off x="0" y="2603084"/>
            <a:ext cx="7368988" cy="2103388"/>
          </a:xfrm>
          <a:prstGeom prst="rect">
            <a:avLst/>
          </a:prstGeom>
        </p:spPr>
      </p:pic>
      <p:sp>
        <p:nvSpPr>
          <p:cNvPr id="15" name="Speech Bubble: Rectangle with Corners Rounded 14">
            <a:extLst>
              <a:ext uri="{FF2B5EF4-FFF2-40B4-BE49-F238E27FC236}">
                <a16:creationId xmlns:a16="http://schemas.microsoft.com/office/drawing/2014/main" id="{63E9004D-6A19-4334-96A3-9E096B53CB7F}"/>
              </a:ext>
            </a:extLst>
          </p:cNvPr>
          <p:cNvSpPr/>
          <p:nvPr/>
        </p:nvSpPr>
        <p:spPr>
          <a:xfrm>
            <a:off x="228600" y="1359469"/>
            <a:ext cx="1860176" cy="985082"/>
          </a:xfrm>
          <a:prstGeom prst="wedgeRoundRectCallout">
            <a:avLst>
              <a:gd name="adj1" fmla="val -18785"/>
              <a:gd name="adj2" fmla="val 9924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200" b="1" dirty="0"/>
              <a:t>Step into user shoes , understand the situation and customer`s problems.</a:t>
            </a:r>
          </a:p>
        </p:txBody>
      </p:sp>
      <p:sp>
        <p:nvSpPr>
          <p:cNvPr id="20" name="Speech Bubble: Rectangle with Corners Rounded 19">
            <a:extLst>
              <a:ext uri="{FF2B5EF4-FFF2-40B4-BE49-F238E27FC236}">
                <a16:creationId xmlns:a16="http://schemas.microsoft.com/office/drawing/2014/main" id="{C7F39BF0-95C7-490D-95CB-F492BB27AF05}"/>
              </a:ext>
            </a:extLst>
          </p:cNvPr>
          <p:cNvSpPr/>
          <p:nvPr/>
        </p:nvSpPr>
        <p:spPr>
          <a:xfrm>
            <a:off x="1552575" y="4965005"/>
            <a:ext cx="1860176" cy="985082"/>
          </a:xfrm>
          <a:prstGeom prst="wedgeRoundRectCallout">
            <a:avLst>
              <a:gd name="adj1" fmla="val -11616"/>
              <a:gd name="adj2" fmla="val -11638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200" b="1" dirty="0"/>
              <a:t>Analyse your observation and synthesize them to define customers needs and  problems  </a:t>
            </a:r>
          </a:p>
        </p:txBody>
      </p:sp>
      <p:sp>
        <p:nvSpPr>
          <p:cNvPr id="21" name="Speech Bubble: Rectangle with Corners Rounded 20">
            <a:extLst>
              <a:ext uri="{FF2B5EF4-FFF2-40B4-BE49-F238E27FC236}">
                <a16:creationId xmlns:a16="http://schemas.microsoft.com/office/drawing/2014/main" id="{C2AA2045-5C4B-431E-98DA-9830ED216BC9}"/>
              </a:ext>
            </a:extLst>
          </p:cNvPr>
          <p:cNvSpPr/>
          <p:nvPr/>
        </p:nvSpPr>
        <p:spPr>
          <a:xfrm>
            <a:off x="2962837" y="1359469"/>
            <a:ext cx="1860176" cy="985082"/>
          </a:xfrm>
          <a:prstGeom prst="wedgeRoundRectCallout">
            <a:avLst>
              <a:gd name="adj1" fmla="val -18785"/>
              <a:gd name="adj2" fmla="val 9924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200" b="1" dirty="0"/>
              <a:t>Challenge assumptions and create ideas. Think outside the box and come up with large number of ideas.</a:t>
            </a:r>
          </a:p>
        </p:txBody>
      </p:sp>
      <p:sp>
        <p:nvSpPr>
          <p:cNvPr id="22" name="Speech Bubble: Rectangle with Corners Rounded 21">
            <a:extLst>
              <a:ext uri="{FF2B5EF4-FFF2-40B4-BE49-F238E27FC236}">
                <a16:creationId xmlns:a16="http://schemas.microsoft.com/office/drawing/2014/main" id="{D3962AB9-82CE-47B9-AAFB-7A2AECEA5FF7}"/>
              </a:ext>
            </a:extLst>
          </p:cNvPr>
          <p:cNvSpPr/>
          <p:nvPr/>
        </p:nvSpPr>
        <p:spPr>
          <a:xfrm>
            <a:off x="4312024" y="5005990"/>
            <a:ext cx="1860176" cy="985082"/>
          </a:xfrm>
          <a:prstGeom prst="wedgeRoundRectCallout">
            <a:avLst>
              <a:gd name="adj1" fmla="val -11616"/>
              <a:gd name="adj2" fmla="val -116381"/>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200" b="1" dirty="0"/>
              <a:t>Create a solution (prototype) of the idea in order to test with user</a:t>
            </a:r>
          </a:p>
        </p:txBody>
      </p:sp>
      <p:sp>
        <p:nvSpPr>
          <p:cNvPr id="23" name="Speech Bubble: Rectangle with Corners Rounded 22">
            <a:extLst>
              <a:ext uri="{FF2B5EF4-FFF2-40B4-BE49-F238E27FC236}">
                <a16:creationId xmlns:a16="http://schemas.microsoft.com/office/drawing/2014/main" id="{BDC11B96-A7C0-4E71-9B05-80C23406E883}"/>
              </a:ext>
            </a:extLst>
          </p:cNvPr>
          <p:cNvSpPr/>
          <p:nvPr/>
        </p:nvSpPr>
        <p:spPr>
          <a:xfrm>
            <a:off x="5759825" y="1359469"/>
            <a:ext cx="1860176" cy="985082"/>
          </a:xfrm>
          <a:prstGeom prst="wedgeRoundRectCallout">
            <a:avLst>
              <a:gd name="adj1" fmla="val -18785"/>
              <a:gd name="adj2" fmla="val 99243"/>
              <a:gd name="adj3" fmla="val 1666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sz="1200" b="1" dirty="0"/>
              <a:t>Evaluate your prototype with the user. Use the results to redefine one or more problems.</a:t>
            </a:r>
          </a:p>
        </p:txBody>
      </p:sp>
    </p:spTree>
    <p:extLst>
      <p:ext uri="{BB962C8B-B14F-4D97-AF65-F5344CB8AC3E}">
        <p14:creationId xmlns:p14="http://schemas.microsoft.com/office/powerpoint/2010/main" val="2560170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D1BD66-69F3-4541-A05C-A575708D730E}"/>
              </a:ext>
            </a:extLst>
          </p:cNvPr>
          <p:cNvSpPr>
            <a:spLocks noGrp="1"/>
          </p:cNvSpPr>
          <p:nvPr>
            <p:ph type="title"/>
          </p:nvPr>
        </p:nvSpPr>
        <p:spPr>
          <a:xfrm>
            <a:off x="838200" y="107951"/>
            <a:ext cx="10515600" cy="539750"/>
          </a:xfrm>
        </p:spPr>
        <p:txBody>
          <a:bodyPr>
            <a:normAutofit/>
          </a:bodyPr>
          <a:lstStyle/>
          <a:p>
            <a:r>
              <a:rPr lang="en-IN" sz="3200" dirty="0">
                <a:solidFill>
                  <a:schemeClr val="accent1">
                    <a:lumMod val="75000"/>
                  </a:schemeClr>
                </a:solidFill>
              </a:rPr>
              <a:t>Design methodology at each stage of the design thinking phase</a:t>
            </a:r>
          </a:p>
        </p:txBody>
      </p:sp>
      <p:sp>
        <p:nvSpPr>
          <p:cNvPr id="6" name="TextBox 5">
            <a:extLst>
              <a:ext uri="{FF2B5EF4-FFF2-40B4-BE49-F238E27FC236}">
                <a16:creationId xmlns:a16="http://schemas.microsoft.com/office/drawing/2014/main" id="{67E47E3B-81F1-4E34-BB18-8140F8E60AA6}"/>
              </a:ext>
            </a:extLst>
          </p:cNvPr>
          <p:cNvSpPr txBox="1"/>
          <p:nvPr/>
        </p:nvSpPr>
        <p:spPr>
          <a:xfrm>
            <a:off x="546846" y="895606"/>
            <a:ext cx="11349318" cy="338554"/>
          </a:xfrm>
          <a:prstGeom prst="rect">
            <a:avLst/>
          </a:prstGeom>
          <a:noFill/>
        </p:spPr>
        <p:txBody>
          <a:bodyPr wrap="square" rtlCol="0">
            <a:spAutoFit/>
          </a:bodyPr>
          <a:lstStyle/>
          <a:p>
            <a:r>
              <a:rPr lang="en-IN" sz="1600" dirty="0"/>
              <a:t>These methods were used at each stage of the design thinking stages in order to define problems and design user centric solution.</a:t>
            </a:r>
          </a:p>
        </p:txBody>
      </p:sp>
      <p:sp>
        <p:nvSpPr>
          <p:cNvPr id="7" name="Oval 6">
            <a:extLst>
              <a:ext uri="{FF2B5EF4-FFF2-40B4-BE49-F238E27FC236}">
                <a16:creationId xmlns:a16="http://schemas.microsoft.com/office/drawing/2014/main" id="{2EB97747-41EB-426B-93C8-8776713314C8}"/>
              </a:ext>
            </a:extLst>
          </p:cNvPr>
          <p:cNvSpPr/>
          <p:nvPr/>
        </p:nvSpPr>
        <p:spPr>
          <a:xfrm>
            <a:off x="336175" y="2035948"/>
            <a:ext cx="1694329" cy="1622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Empathize</a:t>
            </a:r>
          </a:p>
        </p:txBody>
      </p:sp>
      <p:sp>
        <p:nvSpPr>
          <p:cNvPr id="8" name="Oval 7">
            <a:extLst>
              <a:ext uri="{FF2B5EF4-FFF2-40B4-BE49-F238E27FC236}">
                <a16:creationId xmlns:a16="http://schemas.microsoft.com/office/drawing/2014/main" id="{86AF88E2-FBF4-4C64-A157-D7F38E37B496}"/>
              </a:ext>
            </a:extLst>
          </p:cNvPr>
          <p:cNvSpPr/>
          <p:nvPr/>
        </p:nvSpPr>
        <p:spPr>
          <a:xfrm>
            <a:off x="2698378" y="2059469"/>
            <a:ext cx="1694329" cy="1622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Define</a:t>
            </a:r>
          </a:p>
        </p:txBody>
      </p:sp>
      <p:sp>
        <p:nvSpPr>
          <p:cNvPr id="9" name="Oval 8">
            <a:extLst>
              <a:ext uri="{FF2B5EF4-FFF2-40B4-BE49-F238E27FC236}">
                <a16:creationId xmlns:a16="http://schemas.microsoft.com/office/drawing/2014/main" id="{7BB0076F-9687-4F6F-B7DE-D09D190B2B22}"/>
              </a:ext>
            </a:extLst>
          </p:cNvPr>
          <p:cNvSpPr/>
          <p:nvPr/>
        </p:nvSpPr>
        <p:spPr>
          <a:xfrm>
            <a:off x="5011277" y="2059469"/>
            <a:ext cx="1694329" cy="1622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Ideate</a:t>
            </a:r>
          </a:p>
        </p:txBody>
      </p:sp>
      <p:sp>
        <p:nvSpPr>
          <p:cNvPr id="10" name="Oval 9">
            <a:extLst>
              <a:ext uri="{FF2B5EF4-FFF2-40B4-BE49-F238E27FC236}">
                <a16:creationId xmlns:a16="http://schemas.microsoft.com/office/drawing/2014/main" id="{4B46EFCD-18BB-4B5A-A90D-07B1EE76213E}"/>
              </a:ext>
            </a:extLst>
          </p:cNvPr>
          <p:cNvSpPr/>
          <p:nvPr/>
        </p:nvSpPr>
        <p:spPr>
          <a:xfrm>
            <a:off x="7357794" y="2035948"/>
            <a:ext cx="1694329" cy="1622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Prototype</a:t>
            </a:r>
          </a:p>
        </p:txBody>
      </p:sp>
      <p:sp>
        <p:nvSpPr>
          <p:cNvPr id="11" name="Oval 10">
            <a:extLst>
              <a:ext uri="{FF2B5EF4-FFF2-40B4-BE49-F238E27FC236}">
                <a16:creationId xmlns:a16="http://schemas.microsoft.com/office/drawing/2014/main" id="{BC28E4B7-83D2-44C7-8DA4-D97A2D3D5C0C}"/>
              </a:ext>
            </a:extLst>
          </p:cNvPr>
          <p:cNvSpPr/>
          <p:nvPr/>
        </p:nvSpPr>
        <p:spPr>
          <a:xfrm>
            <a:off x="9874624" y="2035948"/>
            <a:ext cx="1694329" cy="16226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Test</a:t>
            </a:r>
          </a:p>
        </p:txBody>
      </p:sp>
      <p:sp>
        <p:nvSpPr>
          <p:cNvPr id="12" name="TextBox 11">
            <a:extLst>
              <a:ext uri="{FF2B5EF4-FFF2-40B4-BE49-F238E27FC236}">
                <a16:creationId xmlns:a16="http://schemas.microsoft.com/office/drawing/2014/main" id="{BFBC84EB-2033-4812-9C4D-83A7010C792C}"/>
              </a:ext>
            </a:extLst>
          </p:cNvPr>
          <p:cNvSpPr txBox="1"/>
          <p:nvPr/>
        </p:nvSpPr>
        <p:spPr>
          <a:xfrm>
            <a:off x="303679" y="4525408"/>
            <a:ext cx="1694329" cy="1661993"/>
          </a:xfrm>
          <a:prstGeom prst="rect">
            <a:avLst/>
          </a:prstGeom>
          <a:noFill/>
        </p:spPr>
        <p:txBody>
          <a:bodyPr wrap="square" rtlCol="0">
            <a:spAutoFit/>
          </a:bodyPr>
          <a:lstStyle/>
          <a:p>
            <a:r>
              <a:rPr lang="en-IN" sz="1200" b="1" u="sng" dirty="0"/>
              <a:t>Pain Gain Analysis</a:t>
            </a:r>
          </a:p>
          <a:p>
            <a:endParaRPr lang="en-IN" sz="1200" b="1" u="sng" dirty="0"/>
          </a:p>
          <a:p>
            <a:pPr marL="171450" indent="-171450">
              <a:buFont typeface="Arial" panose="020B0604020202020204" pitchFamily="34" charset="0"/>
              <a:buChar char="•"/>
            </a:pPr>
            <a:r>
              <a:rPr lang="en-IN" sz="1200" b="1" dirty="0"/>
              <a:t>Jobs to be done</a:t>
            </a:r>
          </a:p>
          <a:p>
            <a:pPr marL="171450" indent="-171450">
              <a:buFont typeface="Arial" panose="020B0604020202020204" pitchFamily="34" charset="0"/>
              <a:buChar char="•"/>
            </a:pPr>
            <a:r>
              <a:rPr lang="en-IN" sz="1200" b="1" dirty="0"/>
              <a:t>Pains customer face</a:t>
            </a:r>
          </a:p>
          <a:p>
            <a:pPr marL="171450" indent="-171450">
              <a:buFont typeface="Arial" panose="020B0604020202020204" pitchFamily="34" charset="0"/>
              <a:buChar char="•"/>
            </a:pPr>
            <a:r>
              <a:rPr lang="en-IN" sz="1200" b="1" dirty="0"/>
              <a:t>Gains created for customers from the solution</a:t>
            </a:r>
          </a:p>
          <a:p>
            <a:endParaRPr lang="en-IN" b="1" u="sng" dirty="0"/>
          </a:p>
        </p:txBody>
      </p:sp>
      <p:sp>
        <p:nvSpPr>
          <p:cNvPr id="13" name="Arrow: Down 12">
            <a:extLst>
              <a:ext uri="{FF2B5EF4-FFF2-40B4-BE49-F238E27FC236}">
                <a16:creationId xmlns:a16="http://schemas.microsoft.com/office/drawing/2014/main" id="{651A4B3E-5CCD-4E63-9628-64C7B0ECF308}"/>
              </a:ext>
            </a:extLst>
          </p:cNvPr>
          <p:cNvSpPr/>
          <p:nvPr/>
        </p:nvSpPr>
        <p:spPr>
          <a:xfrm>
            <a:off x="1037662" y="3884266"/>
            <a:ext cx="291353" cy="3992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Arrow: Down 13">
            <a:extLst>
              <a:ext uri="{FF2B5EF4-FFF2-40B4-BE49-F238E27FC236}">
                <a16:creationId xmlns:a16="http://schemas.microsoft.com/office/drawing/2014/main" id="{ADC69C4C-B09A-4532-9FC8-BA4D8D7BFF8B}"/>
              </a:ext>
            </a:extLst>
          </p:cNvPr>
          <p:cNvSpPr/>
          <p:nvPr/>
        </p:nvSpPr>
        <p:spPr>
          <a:xfrm>
            <a:off x="3399865" y="3884264"/>
            <a:ext cx="291353" cy="3992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extLst>
              <a:ext uri="{FF2B5EF4-FFF2-40B4-BE49-F238E27FC236}">
                <a16:creationId xmlns:a16="http://schemas.microsoft.com/office/drawing/2014/main" id="{D95ED0A4-31E0-461A-8939-1AA8F2CF673A}"/>
              </a:ext>
            </a:extLst>
          </p:cNvPr>
          <p:cNvSpPr txBox="1"/>
          <p:nvPr/>
        </p:nvSpPr>
        <p:spPr>
          <a:xfrm>
            <a:off x="2655793" y="4525408"/>
            <a:ext cx="1779496" cy="2154436"/>
          </a:xfrm>
          <a:prstGeom prst="rect">
            <a:avLst/>
          </a:prstGeom>
          <a:noFill/>
        </p:spPr>
        <p:txBody>
          <a:bodyPr wrap="square" rtlCol="0">
            <a:spAutoFit/>
          </a:bodyPr>
          <a:lstStyle/>
          <a:p>
            <a:r>
              <a:rPr lang="en-IN" sz="1200" b="1" u="sng" dirty="0"/>
              <a:t>User Persona -  </a:t>
            </a:r>
            <a:r>
              <a:rPr lang="en-IN" sz="1200" b="1" dirty="0"/>
              <a:t>This will give us an understanding of the targeted users.</a:t>
            </a:r>
          </a:p>
          <a:p>
            <a:pPr marL="171450" indent="-171450">
              <a:buFont typeface="Arial" panose="020B0604020202020204" pitchFamily="34" charset="0"/>
              <a:buChar char="•"/>
            </a:pPr>
            <a:endParaRPr lang="en-IN" sz="1200" b="1" dirty="0"/>
          </a:p>
          <a:p>
            <a:pPr marL="171450" indent="-171450">
              <a:buFont typeface="Arial" panose="020B0604020202020204" pitchFamily="34" charset="0"/>
              <a:buChar char="•"/>
            </a:pPr>
            <a:r>
              <a:rPr lang="en-IN" sz="1200" b="1" dirty="0"/>
              <a:t>Demographics</a:t>
            </a:r>
          </a:p>
          <a:p>
            <a:pPr marL="171450" indent="-171450">
              <a:buFont typeface="Arial" panose="020B0604020202020204" pitchFamily="34" charset="0"/>
              <a:buChar char="•"/>
            </a:pPr>
            <a:r>
              <a:rPr lang="en-IN" sz="1200" b="1" dirty="0"/>
              <a:t>Behaviour, aspirations</a:t>
            </a:r>
          </a:p>
          <a:p>
            <a:pPr marL="171450" indent="-171450">
              <a:buFont typeface="Arial" panose="020B0604020202020204" pitchFamily="34" charset="0"/>
              <a:buChar char="•"/>
            </a:pPr>
            <a:r>
              <a:rPr lang="en-IN" sz="1200" b="1" dirty="0"/>
              <a:t>Challenges</a:t>
            </a:r>
          </a:p>
          <a:p>
            <a:pPr marL="171450" indent="-171450">
              <a:buFont typeface="Arial" panose="020B0604020202020204" pitchFamily="34" charset="0"/>
              <a:buChar char="•"/>
            </a:pPr>
            <a:endParaRPr lang="en-IN" sz="1200" b="1" dirty="0"/>
          </a:p>
          <a:p>
            <a:endParaRPr lang="en-IN" sz="1200" b="1" dirty="0"/>
          </a:p>
          <a:p>
            <a:endParaRPr lang="en-IN" sz="1200" b="1" dirty="0"/>
          </a:p>
          <a:p>
            <a:endParaRPr lang="en-IN" sz="1400" b="1" u="sng" dirty="0"/>
          </a:p>
        </p:txBody>
      </p:sp>
      <p:sp>
        <p:nvSpPr>
          <p:cNvPr id="16" name="Arrow: Down 15">
            <a:extLst>
              <a:ext uri="{FF2B5EF4-FFF2-40B4-BE49-F238E27FC236}">
                <a16:creationId xmlns:a16="http://schemas.microsoft.com/office/drawing/2014/main" id="{B02F4722-4864-45E0-A876-550D374EA249}"/>
              </a:ext>
            </a:extLst>
          </p:cNvPr>
          <p:cNvSpPr/>
          <p:nvPr/>
        </p:nvSpPr>
        <p:spPr>
          <a:xfrm>
            <a:off x="5786722" y="3884265"/>
            <a:ext cx="291353" cy="3992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TextBox 16">
            <a:extLst>
              <a:ext uri="{FF2B5EF4-FFF2-40B4-BE49-F238E27FC236}">
                <a16:creationId xmlns:a16="http://schemas.microsoft.com/office/drawing/2014/main" id="{F1A07856-441D-4A9D-A218-48D7975D3B78}"/>
              </a:ext>
            </a:extLst>
          </p:cNvPr>
          <p:cNvSpPr txBox="1"/>
          <p:nvPr/>
        </p:nvSpPr>
        <p:spPr>
          <a:xfrm>
            <a:off x="5011277" y="4525408"/>
            <a:ext cx="1779496" cy="2523768"/>
          </a:xfrm>
          <a:prstGeom prst="rect">
            <a:avLst/>
          </a:prstGeom>
          <a:noFill/>
        </p:spPr>
        <p:txBody>
          <a:bodyPr wrap="square" rtlCol="0">
            <a:spAutoFit/>
          </a:bodyPr>
          <a:lstStyle/>
          <a:p>
            <a:r>
              <a:rPr lang="en-IN" sz="1200" b="1" u="sng" dirty="0"/>
              <a:t>Mind Mapping technique – </a:t>
            </a:r>
            <a:r>
              <a:rPr lang="en-IN" sz="1200" b="1" dirty="0"/>
              <a:t>This method was used to jot down all the ideas.</a:t>
            </a:r>
          </a:p>
          <a:p>
            <a:pPr marL="171450" indent="-171450">
              <a:buFont typeface="Arial" panose="020B0604020202020204" pitchFamily="34" charset="0"/>
              <a:buChar char="•"/>
            </a:pPr>
            <a:r>
              <a:rPr lang="en-IN" sz="1200" b="1" dirty="0"/>
              <a:t>Define central phrase </a:t>
            </a:r>
          </a:p>
          <a:p>
            <a:pPr marL="171450" indent="-171450">
              <a:buFont typeface="Arial" panose="020B0604020202020204" pitchFamily="34" charset="0"/>
              <a:buChar char="•"/>
            </a:pPr>
            <a:r>
              <a:rPr lang="en-IN" sz="1200" b="1" dirty="0"/>
              <a:t>Write down anything that comes to mind </a:t>
            </a:r>
          </a:p>
          <a:p>
            <a:pPr marL="171450" indent="-171450">
              <a:buFont typeface="Arial" panose="020B0604020202020204" pitchFamily="34" charset="0"/>
              <a:buChar char="•"/>
            </a:pPr>
            <a:r>
              <a:rPr lang="en-IN" sz="1200" b="1" dirty="0"/>
              <a:t>Establish relationship between the entities </a:t>
            </a:r>
          </a:p>
          <a:p>
            <a:pPr marL="171450" indent="-171450">
              <a:buFont typeface="Arial" panose="020B0604020202020204" pitchFamily="34" charset="0"/>
              <a:buChar char="•"/>
            </a:pPr>
            <a:endParaRPr lang="en-IN" sz="1200" b="1" dirty="0"/>
          </a:p>
          <a:p>
            <a:endParaRPr lang="en-IN" sz="1200" b="1" dirty="0"/>
          </a:p>
          <a:p>
            <a:endParaRPr lang="en-IN" sz="1200" b="1" dirty="0"/>
          </a:p>
          <a:p>
            <a:endParaRPr lang="en-IN" sz="1400" b="1" u="sng" dirty="0"/>
          </a:p>
        </p:txBody>
      </p:sp>
      <p:sp>
        <p:nvSpPr>
          <p:cNvPr id="18" name="Arrow: Down 17">
            <a:extLst>
              <a:ext uri="{FF2B5EF4-FFF2-40B4-BE49-F238E27FC236}">
                <a16:creationId xmlns:a16="http://schemas.microsoft.com/office/drawing/2014/main" id="{86A736A9-698A-4DDC-A306-9EC7ADD652F0}"/>
              </a:ext>
            </a:extLst>
          </p:cNvPr>
          <p:cNvSpPr/>
          <p:nvPr/>
        </p:nvSpPr>
        <p:spPr>
          <a:xfrm>
            <a:off x="8003248" y="3884264"/>
            <a:ext cx="291353" cy="3992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9" name="TextBox 18">
            <a:extLst>
              <a:ext uri="{FF2B5EF4-FFF2-40B4-BE49-F238E27FC236}">
                <a16:creationId xmlns:a16="http://schemas.microsoft.com/office/drawing/2014/main" id="{9FC09198-EBFC-40A7-AD84-FC02A05C4855}"/>
              </a:ext>
            </a:extLst>
          </p:cNvPr>
          <p:cNvSpPr txBox="1"/>
          <p:nvPr/>
        </p:nvSpPr>
        <p:spPr>
          <a:xfrm>
            <a:off x="7259176" y="4525408"/>
            <a:ext cx="1779496" cy="861774"/>
          </a:xfrm>
          <a:prstGeom prst="rect">
            <a:avLst/>
          </a:prstGeom>
          <a:noFill/>
        </p:spPr>
        <p:txBody>
          <a:bodyPr wrap="square" rtlCol="0">
            <a:spAutoFit/>
          </a:bodyPr>
          <a:lstStyle/>
          <a:p>
            <a:pPr algn="ctr"/>
            <a:r>
              <a:rPr lang="en-IN" sz="1200" b="1" dirty="0"/>
              <a:t>Paper Prototype</a:t>
            </a:r>
          </a:p>
          <a:p>
            <a:endParaRPr lang="en-IN" sz="1200" b="1" dirty="0"/>
          </a:p>
          <a:p>
            <a:endParaRPr lang="en-IN" sz="1200" b="1" dirty="0"/>
          </a:p>
          <a:p>
            <a:endParaRPr lang="en-IN" sz="1400" b="1" u="sng" dirty="0"/>
          </a:p>
        </p:txBody>
      </p:sp>
      <p:sp>
        <p:nvSpPr>
          <p:cNvPr id="20" name="TextBox 19">
            <a:extLst>
              <a:ext uri="{FF2B5EF4-FFF2-40B4-BE49-F238E27FC236}">
                <a16:creationId xmlns:a16="http://schemas.microsoft.com/office/drawing/2014/main" id="{A5ACBCA2-0F1B-41CF-9386-278DA1FBD2C9}"/>
              </a:ext>
            </a:extLst>
          </p:cNvPr>
          <p:cNvSpPr txBox="1"/>
          <p:nvPr/>
        </p:nvSpPr>
        <p:spPr>
          <a:xfrm>
            <a:off x="9832039" y="4494438"/>
            <a:ext cx="1779496" cy="1969770"/>
          </a:xfrm>
          <a:prstGeom prst="rect">
            <a:avLst/>
          </a:prstGeom>
          <a:noFill/>
        </p:spPr>
        <p:txBody>
          <a:bodyPr wrap="square" rtlCol="0">
            <a:spAutoFit/>
          </a:bodyPr>
          <a:lstStyle/>
          <a:p>
            <a:r>
              <a:rPr lang="en-IN" sz="1200" b="1" u="sng" dirty="0"/>
              <a:t>Feedback capture cards</a:t>
            </a:r>
          </a:p>
          <a:p>
            <a:endParaRPr lang="en-IN" sz="1200" b="1" u="sng" dirty="0"/>
          </a:p>
          <a:p>
            <a:pPr marL="171450" indent="-171450">
              <a:buFont typeface="Arial" panose="020B0604020202020204" pitchFamily="34" charset="0"/>
              <a:buChar char="•"/>
            </a:pPr>
            <a:r>
              <a:rPr lang="en-IN" sz="1200" b="1" dirty="0"/>
              <a:t>Customers was asked to test the prototype and record their likes,criticism,questions,ideas .</a:t>
            </a:r>
          </a:p>
          <a:p>
            <a:endParaRPr lang="en-IN" sz="1200" b="1" dirty="0"/>
          </a:p>
          <a:p>
            <a:endParaRPr lang="en-IN" sz="1200" b="1" dirty="0"/>
          </a:p>
          <a:p>
            <a:endParaRPr lang="en-IN" sz="1400" b="1" u="sng" dirty="0"/>
          </a:p>
        </p:txBody>
      </p:sp>
      <p:sp>
        <p:nvSpPr>
          <p:cNvPr id="21" name="Arrow: Down 20">
            <a:extLst>
              <a:ext uri="{FF2B5EF4-FFF2-40B4-BE49-F238E27FC236}">
                <a16:creationId xmlns:a16="http://schemas.microsoft.com/office/drawing/2014/main" id="{85BC3709-467A-4214-9B1B-1E5D81B9B436}"/>
              </a:ext>
            </a:extLst>
          </p:cNvPr>
          <p:cNvSpPr/>
          <p:nvPr/>
        </p:nvSpPr>
        <p:spPr>
          <a:xfrm>
            <a:off x="10576111" y="3904823"/>
            <a:ext cx="291353" cy="3992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389696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29DFC-68D3-41D6-8C52-5D97B562E9E4}"/>
              </a:ext>
            </a:extLst>
          </p:cNvPr>
          <p:cNvSpPr>
            <a:spLocks noGrp="1"/>
          </p:cNvSpPr>
          <p:nvPr>
            <p:ph type="title"/>
          </p:nvPr>
        </p:nvSpPr>
        <p:spPr>
          <a:xfrm>
            <a:off x="838200" y="365125"/>
            <a:ext cx="10515600" cy="576169"/>
          </a:xfrm>
        </p:spPr>
        <p:txBody>
          <a:bodyPr>
            <a:normAutofit/>
          </a:bodyPr>
          <a:lstStyle/>
          <a:p>
            <a:pPr algn="ctr"/>
            <a:r>
              <a:rPr lang="en-IN" sz="3200" b="1" dirty="0">
                <a:solidFill>
                  <a:schemeClr val="accent1">
                    <a:lumMod val="75000"/>
                  </a:schemeClr>
                </a:solidFill>
              </a:rPr>
              <a:t>Empathize - Pain Gain Analysis</a:t>
            </a:r>
          </a:p>
        </p:txBody>
      </p:sp>
      <p:sp useBgFill="1">
        <p:nvSpPr>
          <p:cNvPr id="4" name="Oval 3">
            <a:extLst>
              <a:ext uri="{FF2B5EF4-FFF2-40B4-BE49-F238E27FC236}">
                <a16:creationId xmlns:a16="http://schemas.microsoft.com/office/drawing/2014/main" id="{EFAAC614-D514-490C-8A2A-6F0448A1311B}"/>
              </a:ext>
            </a:extLst>
          </p:cNvPr>
          <p:cNvSpPr/>
          <p:nvPr/>
        </p:nvSpPr>
        <p:spPr>
          <a:xfrm>
            <a:off x="2205318" y="941294"/>
            <a:ext cx="7395882" cy="580016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90B77E80-73B6-443D-B6DF-11430AADD8CC}"/>
              </a:ext>
            </a:extLst>
          </p:cNvPr>
          <p:cNvCxnSpPr>
            <a:cxnSpLocks/>
          </p:cNvCxnSpPr>
          <p:nvPr/>
        </p:nvCxnSpPr>
        <p:spPr>
          <a:xfrm flipV="1">
            <a:off x="5791200" y="1013011"/>
            <a:ext cx="1026459" cy="2828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7440812-DB45-4165-BD08-C6F5B665E35E}"/>
              </a:ext>
            </a:extLst>
          </p:cNvPr>
          <p:cNvCxnSpPr>
            <a:stCxn id="4" idx="2"/>
          </p:cNvCxnSpPr>
          <p:nvPr/>
        </p:nvCxnSpPr>
        <p:spPr>
          <a:xfrm flipV="1">
            <a:off x="2205318" y="3841376"/>
            <a:ext cx="3585882"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EE79DCC-FD2F-46B9-8426-7961BDC62A9B}"/>
              </a:ext>
            </a:extLst>
          </p:cNvPr>
          <p:cNvCxnSpPr/>
          <p:nvPr/>
        </p:nvCxnSpPr>
        <p:spPr>
          <a:xfrm>
            <a:off x="5791200" y="3841376"/>
            <a:ext cx="2052918" cy="2424953"/>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A05B357-C6DD-4CF4-91E0-62D56817B965}"/>
              </a:ext>
            </a:extLst>
          </p:cNvPr>
          <p:cNvSpPr txBox="1"/>
          <p:nvPr/>
        </p:nvSpPr>
        <p:spPr>
          <a:xfrm>
            <a:off x="2447364" y="3472044"/>
            <a:ext cx="779930" cy="369332"/>
          </a:xfrm>
          <a:prstGeom prst="rect">
            <a:avLst/>
          </a:prstGeom>
          <a:noFill/>
        </p:spPr>
        <p:txBody>
          <a:bodyPr wrap="square" rtlCol="0">
            <a:spAutoFit/>
          </a:bodyPr>
          <a:lstStyle/>
          <a:p>
            <a:r>
              <a:rPr lang="en-IN" b="1" dirty="0"/>
              <a:t>Gains</a:t>
            </a:r>
          </a:p>
        </p:txBody>
      </p:sp>
      <p:sp>
        <p:nvSpPr>
          <p:cNvPr id="14" name="TextBox 13">
            <a:extLst>
              <a:ext uri="{FF2B5EF4-FFF2-40B4-BE49-F238E27FC236}">
                <a16:creationId xmlns:a16="http://schemas.microsoft.com/office/drawing/2014/main" id="{CE3BE854-BF93-4D94-9950-341E85537D4C}"/>
              </a:ext>
            </a:extLst>
          </p:cNvPr>
          <p:cNvSpPr txBox="1"/>
          <p:nvPr/>
        </p:nvSpPr>
        <p:spPr>
          <a:xfrm>
            <a:off x="2429434" y="3841376"/>
            <a:ext cx="779930" cy="369332"/>
          </a:xfrm>
          <a:prstGeom prst="rect">
            <a:avLst/>
          </a:prstGeom>
          <a:noFill/>
        </p:spPr>
        <p:txBody>
          <a:bodyPr wrap="square" rtlCol="0">
            <a:spAutoFit/>
          </a:bodyPr>
          <a:lstStyle/>
          <a:p>
            <a:r>
              <a:rPr lang="en-IN" b="1" dirty="0"/>
              <a:t>Pains</a:t>
            </a:r>
          </a:p>
        </p:txBody>
      </p:sp>
      <p:sp>
        <p:nvSpPr>
          <p:cNvPr id="15" name="TextBox 14">
            <a:extLst>
              <a:ext uri="{FF2B5EF4-FFF2-40B4-BE49-F238E27FC236}">
                <a16:creationId xmlns:a16="http://schemas.microsoft.com/office/drawing/2014/main" id="{ABFF6AF7-9E72-40BB-AE43-BE7FEF7BFF99}"/>
              </a:ext>
            </a:extLst>
          </p:cNvPr>
          <p:cNvSpPr txBox="1"/>
          <p:nvPr/>
        </p:nvSpPr>
        <p:spPr>
          <a:xfrm>
            <a:off x="6624917" y="1517463"/>
            <a:ext cx="1819836" cy="369332"/>
          </a:xfrm>
          <a:prstGeom prst="rect">
            <a:avLst/>
          </a:prstGeom>
          <a:noFill/>
        </p:spPr>
        <p:txBody>
          <a:bodyPr wrap="square" rtlCol="0">
            <a:spAutoFit/>
          </a:bodyPr>
          <a:lstStyle/>
          <a:p>
            <a:r>
              <a:rPr lang="en-IN" b="1" dirty="0"/>
              <a:t>Jobs to be done</a:t>
            </a:r>
          </a:p>
        </p:txBody>
      </p:sp>
      <p:sp>
        <p:nvSpPr>
          <p:cNvPr id="16" name="TextBox 15">
            <a:extLst>
              <a:ext uri="{FF2B5EF4-FFF2-40B4-BE49-F238E27FC236}">
                <a16:creationId xmlns:a16="http://schemas.microsoft.com/office/drawing/2014/main" id="{1E6C774D-7FD4-4207-945B-72D19DCBBA55}"/>
              </a:ext>
            </a:extLst>
          </p:cNvPr>
          <p:cNvSpPr txBox="1"/>
          <p:nvPr/>
        </p:nvSpPr>
        <p:spPr>
          <a:xfrm>
            <a:off x="6541155" y="2497350"/>
            <a:ext cx="2582395" cy="1754326"/>
          </a:xfrm>
          <a:prstGeom prst="rect">
            <a:avLst/>
          </a:prstGeom>
          <a:noFill/>
        </p:spPr>
        <p:txBody>
          <a:bodyPr wrap="square" rtlCol="0">
            <a:spAutoFit/>
          </a:bodyPr>
          <a:lstStyle/>
          <a:p>
            <a:pPr marL="285750" indent="-285750">
              <a:buFont typeface="Arial" panose="020B0604020202020204" pitchFamily="34" charset="0"/>
              <a:buChar char="•"/>
            </a:pPr>
            <a:r>
              <a:rPr lang="en-IN" sz="1200" b="1" dirty="0"/>
              <a:t>Book flights and hotels for specific dates as per companies budget.</a:t>
            </a:r>
          </a:p>
          <a:p>
            <a:pPr marL="285750" indent="-285750">
              <a:buFont typeface="Arial" panose="020B0604020202020204" pitchFamily="34" charset="0"/>
              <a:buChar char="•"/>
            </a:pPr>
            <a:r>
              <a:rPr lang="en-IN" sz="1200" b="1" dirty="0"/>
              <a:t>Get managers approval for travel expenses.</a:t>
            </a:r>
          </a:p>
          <a:p>
            <a:pPr marL="285750" indent="-285750">
              <a:buFont typeface="Arial" panose="020B0604020202020204" pitchFamily="34" charset="0"/>
              <a:buChar char="•"/>
            </a:pPr>
            <a:r>
              <a:rPr lang="en-IN" sz="1200" b="1" dirty="0"/>
              <a:t>Notify Internal travel desk about the travel arrangements after manager`s approval.</a:t>
            </a:r>
          </a:p>
          <a:p>
            <a:pPr marL="285750" indent="-285750">
              <a:buFont typeface="Arial" panose="020B0604020202020204" pitchFamily="34" charset="0"/>
              <a:buChar char="•"/>
            </a:pPr>
            <a:endParaRPr lang="en-IN" sz="1200" dirty="0"/>
          </a:p>
        </p:txBody>
      </p:sp>
      <p:sp>
        <p:nvSpPr>
          <p:cNvPr id="17" name="TextBox 16">
            <a:extLst>
              <a:ext uri="{FF2B5EF4-FFF2-40B4-BE49-F238E27FC236}">
                <a16:creationId xmlns:a16="http://schemas.microsoft.com/office/drawing/2014/main" id="{6A9417BC-B343-42BB-B958-530609E17887}"/>
              </a:ext>
            </a:extLst>
          </p:cNvPr>
          <p:cNvSpPr txBox="1"/>
          <p:nvPr/>
        </p:nvSpPr>
        <p:spPr>
          <a:xfrm>
            <a:off x="2705100" y="4419600"/>
            <a:ext cx="3543300" cy="1384995"/>
          </a:xfrm>
          <a:prstGeom prst="rect">
            <a:avLst/>
          </a:prstGeom>
          <a:noFill/>
        </p:spPr>
        <p:txBody>
          <a:bodyPr wrap="square" rtlCol="0">
            <a:spAutoFit/>
          </a:bodyPr>
          <a:lstStyle/>
          <a:p>
            <a:pPr marL="285750" indent="-285750">
              <a:buFont typeface="Arial" panose="020B0604020202020204" pitchFamily="34" charset="0"/>
              <a:buChar char="•"/>
            </a:pPr>
            <a:r>
              <a:rPr lang="en-IN" sz="1200" b="1" dirty="0"/>
              <a:t>Travel desk is backed up with pending travel requests.</a:t>
            </a:r>
          </a:p>
          <a:p>
            <a:pPr marL="285750" indent="-285750">
              <a:buFont typeface="Arial" panose="020B0604020202020204" pitchFamily="34" charset="0"/>
              <a:buChar char="•"/>
            </a:pPr>
            <a:r>
              <a:rPr lang="en-IN" sz="1200" b="1" dirty="0"/>
              <a:t>Dependency on travel desk for booking arrangements may delay .</a:t>
            </a:r>
          </a:p>
          <a:p>
            <a:pPr marL="285750" indent="-285750">
              <a:buFont typeface="Arial" panose="020B0604020202020204" pitchFamily="34" charset="0"/>
              <a:buChar char="•"/>
            </a:pPr>
            <a:r>
              <a:rPr lang="en-IN" sz="1200" b="1" dirty="0"/>
              <a:t>Employee may not get preferred accommodations .</a:t>
            </a:r>
          </a:p>
          <a:p>
            <a:endParaRPr lang="en-IN" sz="1200" dirty="0"/>
          </a:p>
        </p:txBody>
      </p:sp>
      <p:sp>
        <p:nvSpPr>
          <p:cNvPr id="18" name="TextBox 17">
            <a:extLst>
              <a:ext uri="{FF2B5EF4-FFF2-40B4-BE49-F238E27FC236}">
                <a16:creationId xmlns:a16="http://schemas.microsoft.com/office/drawing/2014/main" id="{FA35EB34-0A51-4099-B804-F66315C45E72}"/>
              </a:ext>
            </a:extLst>
          </p:cNvPr>
          <p:cNvSpPr txBox="1"/>
          <p:nvPr/>
        </p:nvSpPr>
        <p:spPr>
          <a:xfrm>
            <a:off x="3558988" y="1757082"/>
            <a:ext cx="2151530" cy="1754326"/>
          </a:xfrm>
          <a:prstGeom prst="rect">
            <a:avLst/>
          </a:prstGeom>
          <a:noFill/>
        </p:spPr>
        <p:txBody>
          <a:bodyPr wrap="square" rtlCol="0">
            <a:spAutoFit/>
          </a:bodyPr>
          <a:lstStyle/>
          <a:p>
            <a:pPr marL="285750" indent="-285750">
              <a:buFont typeface="Arial" panose="020B0604020202020204" pitchFamily="34" charset="0"/>
              <a:buChar char="•"/>
            </a:pPr>
            <a:r>
              <a:rPr lang="en-IN" sz="1200" b="1" dirty="0"/>
              <a:t>One stop solution for the employees to make flight and hotel bookings.</a:t>
            </a:r>
          </a:p>
          <a:p>
            <a:pPr marL="285750" indent="-285750">
              <a:buFont typeface="Arial" panose="020B0604020202020204" pitchFamily="34" charset="0"/>
              <a:buChar char="•"/>
            </a:pPr>
            <a:r>
              <a:rPr lang="en-IN" sz="1200" b="1" dirty="0"/>
              <a:t>No dependency on travel desk to get approvals that eliminating delays.</a:t>
            </a:r>
          </a:p>
          <a:p>
            <a:pPr marL="285750" indent="-285750">
              <a:buFont typeface="Arial" panose="020B0604020202020204" pitchFamily="34" charset="0"/>
              <a:buChar char="•"/>
            </a:pPr>
            <a:r>
              <a:rPr lang="en-IN" sz="1200" b="1" dirty="0"/>
              <a:t>Manager to approve the travel requests keeping track of budget.</a:t>
            </a:r>
          </a:p>
        </p:txBody>
      </p:sp>
    </p:spTree>
    <p:extLst>
      <p:ext uri="{BB962C8B-B14F-4D97-AF65-F5344CB8AC3E}">
        <p14:creationId xmlns:p14="http://schemas.microsoft.com/office/powerpoint/2010/main" val="1522226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A3F38-C05A-4190-839D-E2C7BA2810F3}"/>
              </a:ext>
            </a:extLst>
          </p:cNvPr>
          <p:cNvSpPr>
            <a:spLocks noGrp="1"/>
          </p:cNvSpPr>
          <p:nvPr>
            <p:ph type="title"/>
          </p:nvPr>
        </p:nvSpPr>
        <p:spPr>
          <a:xfrm>
            <a:off x="838200" y="365125"/>
            <a:ext cx="10515600" cy="549275"/>
          </a:xfrm>
        </p:spPr>
        <p:txBody>
          <a:bodyPr>
            <a:normAutofit fontScale="90000"/>
          </a:bodyPr>
          <a:lstStyle/>
          <a:p>
            <a:pPr algn="ctr"/>
            <a:r>
              <a:rPr lang="en-IN" sz="3600" b="1" dirty="0">
                <a:solidFill>
                  <a:schemeClr val="accent1">
                    <a:lumMod val="75000"/>
                  </a:schemeClr>
                </a:solidFill>
              </a:rPr>
              <a:t>Pain Points</a:t>
            </a:r>
          </a:p>
        </p:txBody>
      </p:sp>
      <p:sp>
        <p:nvSpPr>
          <p:cNvPr id="3" name="TextBox 2">
            <a:extLst>
              <a:ext uri="{FF2B5EF4-FFF2-40B4-BE49-F238E27FC236}">
                <a16:creationId xmlns:a16="http://schemas.microsoft.com/office/drawing/2014/main" id="{F6E1F080-7168-4BC5-A4B7-96C8983F1BF2}"/>
              </a:ext>
            </a:extLst>
          </p:cNvPr>
          <p:cNvSpPr txBox="1"/>
          <p:nvPr/>
        </p:nvSpPr>
        <p:spPr>
          <a:xfrm>
            <a:off x="1165412" y="1461247"/>
            <a:ext cx="10408023" cy="2308324"/>
          </a:xfrm>
          <a:prstGeom prst="rect">
            <a:avLst/>
          </a:prstGeom>
          <a:noFill/>
        </p:spPr>
        <p:txBody>
          <a:bodyPr wrap="square" rtlCol="0">
            <a:spAutoFit/>
          </a:bodyPr>
          <a:lstStyle/>
          <a:p>
            <a:pPr marL="285750" indent="-285750">
              <a:buFont typeface="Arial" panose="020B0604020202020204" pitchFamily="34" charset="0"/>
              <a:buChar char="•"/>
            </a:pPr>
            <a:r>
              <a:rPr lang="en-IN" dirty="0"/>
              <a:t>Travel desk is always backed up with pending travel requests that might delay the process.</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Delay in seeking approvals for budget and per diem </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Employees may not get preferred  travel and hotels as it is booked by travel desk.</a:t>
            </a:r>
          </a:p>
          <a:p>
            <a:pPr marL="285750" indent="-285750">
              <a:buFont typeface="Arial" panose="020B0604020202020204" pitchFamily="34" charset="0"/>
              <a:buChar char="•"/>
            </a:pPr>
            <a:endParaRPr lang="en-IN" dirty="0"/>
          </a:p>
          <a:p>
            <a:pPr marL="285750" indent="-285750">
              <a:buFont typeface="Arial" panose="020B0604020202020204" pitchFamily="34" charset="0"/>
              <a:buChar char="•"/>
            </a:pPr>
            <a:r>
              <a:rPr lang="en-IN" dirty="0"/>
              <a:t>There is no mechanism to know the budget cap for the travel expenses until it is rejected or communicated by helpdesk</a:t>
            </a:r>
          </a:p>
        </p:txBody>
      </p:sp>
    </p:spTree>
    <p:extLst>
      <p:ext uri="{BB962C8B-B14F-4D97-AF65-F5344CB8AC3E}">
        <p14:creationId xmlns:p14="http://schemas.microsoft.com/office/powerpoint/2010/main" val="24546211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183ED-67AB-4369-8DE5-6B3B1ABC4CE4}"/>
              </a:ext>
            </a:extLst>
          </p:cNvPr>
          <p:cNvSpPr>
            <a:spLocks noGrp="1"/>
          </p:cNvSpPr>
          <p:nvPr>
            <p:ph type="title"/>
          </p:nvPr>
        </p:nvSpPr>
        <p:spPr>
          <a:xfrm>
            <a:off x="894229" y="69289"/>
            <a:ext cx="10515600" cy="450663"/>
          </a:xfrm>
        </p:spPr>
        <p:txBody>
          <a:bodyPr>
            <a:noAutofit/>
          </a:bodyPr>
          <a:lstStyle/>
          <a:p>
            <a:pPr algn="ctr"/>
            <a:r>
              <a:rPr lang="en-IN" sz="3200" dirty="0">
                <a:solidFill>
                  <a:schemeClr val="accent1">
                    <a:lumMod val="75000"/>
                  </a:schemeClr>
                </a:solidFill>
              </a:rPr>
              <a:t>Define – User persona (Employee)</a:t>
            </a:r>
          </a:p>
        </p:txBody>
      </p:sp>
      <p:sp>
        <p:nvSpPr>
          <p:cNvPr id="3" name="TextBox 2">
            <a:extLst>
              <a:ext uri="{FF2B5EF4-FFF2-40B4-BE49-F238E27FC236}">
                <a16:creationId xmlns:a16="http://schemas.microsoft.com/office/drawing/2014/main" id="{2627E463-C315-4413-A4E6-D87B69325A70}"/>
              </a:ext>
            </a:extLst>
          </p:cNvPr>
          <p:cNvSpPr txBox="1"/>
          <p:nvPr/>
        </p:nvSpPr>
        <p:spPr>
          <a:xfrm>
            <a:off x="838199" y="519952"/>
            <a:ext cx="10627659" cy="369332"/>
          </a:xfrm>
          <a:prstGeom prst="rect">
            <a:avLst/>
          </a:prstGeom>
          <a:noFill/>
        </p:spPr>
        <p:txBody>
          <a:bodyPr wrap="square" rtlCol="0">
            <a:spAutoFit/>
          </a:bodyPr>
          <a:lstStyle/>
          <a:p>
            <a:pPr algn="ctr"/>
            <a:r>
              <a:rPr lang="en-IN" i="1" dirty="0">
                <a:solidFill>
                  <a:schemeClr val="accent1">
                    <a:lumMod val="75000"/>
                  </a:schemeClr>
                </a:solidFill>
              </a:rPr>
              <a:t>Persona created post insights from pain gain analysis </a:t>
            </a:r>
          </a:p>
        </p:txBody>
      </p:sp>
      <p:pic>
        <p:nvPicPr>
          <p:cNvPr id="12" name="Picture 11">
            <a:extLst>
              <a:ext uri="{FF2B5EF4-FFF2-40B4-BE49-F238E27FC236}">
                <a16:creationId xmlns:a16="http://schemas.microsoft.com/office/drawing/2014/main" id="{186826CD-A844-436D-A0CE-611B1C148C43}"/>
              </a:ext>
            </a:extLst>
          </p:cNvPr>
          <p:cNvPicPr>
            <a:picLocks noChangeAspect="1"/>
          </p:cNvPicPr>
          <p:nvPr/>
        </p:nvPicPr>
        <p:blipFill>
          <a:blip r:embed="rId2"/>
          <a:stretch>
            <a:fillRect/>
          </a:stretch>
        </p:blipFill>
        <p:spPr>
          <a:xfrm>
            <a:off x="367554" y="1075765"/>
            <a:ext cx="1235850" cy="1272558"/>
          </a:xfrm>
          <a:prstGeom prst="rect">
            <a:avLst/>
          </a:prstGeom>
        </p:spPr>
      </p:pic>
      <p:sp>
        <p:nvSpPr>
          <p:cNvPr id="14" name="TextBox 13">
            <a:extLst>
              <a:ext uri="{FF2B5EF4-FFF2-40B4-BE49-F238E27FC236}">
                <a16:creationId xmlns:a16="http://schemas.microsoft.com/office/drawing/2014/main" id="{1A989944-2A54-4A40-B9A8-09DE6069DF9E}"/>
              </a:ext>
            </a:extLst>
          </p:cNvPr>
          <p:cNvSpPr txBox="1"/>
          <p:nvPr/>
        </p:nvSpPr>
        <p:spPr>
          <a:xfrm>
            <a:off x="367554" y="2796988"/>
            <a:ext cx="2187387" cy="2523768"/>
          </a:xfrm>
          <a:prstGeom prst="rect">
            <a:avLst/>
          </a:prstGeom>
          <a:noFill/>
        </p:spPr>
        <p:txBody>
          <a:bodyPr wrap="square" rtlCol="0">
            <a:spAutoFit/>
          </a:bodyPr>
          <a:lstStyle/>
          <a:p>
            <a:r>
              <a:rPr lang="en-IN" sz="1400" b="1" u="sng" dirty="0"/>
              <a:t>Demographics</a:t>
            </a:r>
          </a:p>
          <a:p>
            <a:endParaRPr lang="en-IN" sz="1400" dirty="0"/>
          </a:p>
          <a:p>
            <a:r>
              <a:rPr lang="en-IN" sz="1400" b="1" dirty="0"/>
              <a:t>Name -  </a:t>
            </a:r>
            <a:r>
              <a:rPr lang="en-IN" sz="1400" dirty="0"/>
              <a:t>Prithvi</a:t>
            </a:r>
            <a:r>
              <a:rPr lang="en-IN" sz="1400" b="1" dirty="0"/>
              <a:t> </a:t>
            </a:r>
          </a:p>
          <a:p>
            <a:r>
              <a:rPr lang="en-IN" sz="1400" b="1" dirty="0"/>
              <a:t>Age - </a:t>
            </a:r>
            <a:r>
              <a:rPr lang="en-IN" sz="1400" dirty="0"/>
              <a:t>32</a:t>
            </a:r>
          </a:p>
          <a:p>
            <a:r>
              <a:rPr lang="en-IN" sz="1400" b="1" dirty="0"/>
              <a:t>Gender - </a:t>
            </a:r>
            <a:r>
              <a:rPr lang="en-IN" sz="1400" dirty="0"/>
              <a:t>Male</a:t>
            </a:r>
            <a:r>
              <a:rPr lang="en-IN" sz="1400" b="1" dirty="0"/>
              <a:t> </a:t>
            </a:r>
          </a:p>
          <a:p>
            <a:r>
              <a:rPr lang="en-IN" sz="1400" b="1" dirty="0"/>
              <a:t>Location - </a:t>
            </a:r>
            <a:r>
              <a:rPr lang="en-IN" sz="1400" dirty="0"/>
              <a:t>Bangalore</a:t>
            </a:r>
          </a:p>
          <a:p>
            <a:r>
              <a:rPr lang="en-IN" sz="1400" b="1" dirty="0"/>
              <a:t>Occupation - </a:t>
            </a:r>
            <a:r>
              <a:rPr lang="en-IN" sz="1400" dirty="0"/>
              <a:t>Senior Sales Executive</a:t>
            </a:r>
          </a:p>
          <a:p>
            <a:r>
              <a:rPr lang="en-IN" sz="1400" b="1" dirty="0"/>
              <a:t>Income -</a:t>
            </a:r>
            <a:r>
              <a:rPr lang="en-IN" sz="1400" dirty="0"/>
              <a:t> 12 LPA</a:t>
            </a:r>
          </a:p>
          <a:p>
            <a:r>
              <a:rPr lang="en-IN" sz="1400" dirty="0"/>
              <a:t>Experience – 8 years</a:t>
            </a:r>
          </a:p>
          <a:p>
            <a:endParaRPr lang="en-IN" dirty="0"/>
          </a:p>
        </p:txBody>
      </p:sp>
      <p:sp>
        <p:nvSpPr>
          <p:cNvPr id="16" name="TextBox 15">
            <a:extLst>
              <a:ext uri="{FF2B5EF4-FFF2-40B4-BE49-F238E27FC236}">
                <a16:creationId xmlns:a16="http://schemas.microsoft.com/office/drawing/2014/main" id="{2E2F1D0E-881F-4ED8-BB4A-1A6E9F7074FE}"/>
              </a:ext>
            </a:extLst>
          </p:cNvPr>
          <p:cNvSpPr txBox="1"/>
          <p:nvPr/>
        </p:nvSpPr>
        <p:spPr>
          <a:xfrm>
            <a:off x="2788023" y="1712044"/>
            <a:ext cx="4204448" cy="4462760"/>
          </a:xfrm>
          <a:prstGeom prst="rect">
            <a:avLst/>
          </a:prstGeom>
          <a:noFill/>
        </p:spPr>
        <p:txBody>
          <a:bodyPr wrap="square" rtlCol="0">
            <a:spAutoFit/>
          </a:bodyPr>
          <a:lstStyle/>
          <a:p>
            <a:r>
              <a:rPr lang="en-IN" sz="1400" b="1" u="sng" dirty="0"/>
              <a:t>Behaviour</a:t>
            </a:r>
          </a:p>
          <a:p>
            <a:endParaRPr lang="en-IN" sz="1400" b="1" u="sng" dirty="0"/>
          </a:p>
          <a:p>
            <a:pPr marL="285750" indent="-285750">
              <a:buFont typeface="Arial" panose="020B0604020202020204" pitchFamily="34" charset="0"/>
              <a:buChar char="•"/>
            </a:pPr>
            <a:r>
              <a:rPr lang="en-IN" sz="1200" b="1" dirty="0"/>
              <a:t>Participate in all the sales meetings and conferences for his professional growth.</a:t>
            </a:r>
          </a:p>
          <a:p>
            <a:pPr marL="285750" indent="-285750">
              <a:buFont typeface="Arial" panose="020B0604020202020204" pitchFamily="34" charset="0"/>
              <a:buChar char="•"/>
            </a:pPr>
            <a:r>
              <a:rPr lang="en-IN" sz="1200" b="1" dirty="0"/>
              <a:t>Strive to perform well and be successful.</a:t>
            </a:r>
          </a:p>
          <a:p>
            <a:endParaRPr lang="en-IN" sz="1200" b="1" dirty="0"/>
          </a:p>
          <a:p>
            <a:r>
              <a:rPr lang="en-IN" sz="1400" b="1" u="sng" dirty="0"/>
              <a:t>Aspirations</a:t>
            </a:r>
          </a:p>
          <a:p>
            <a:endParaRPr lang="en-IN" sz="1400" b="1" u="sng" dirty="0"/>
          </a:p>
          <a:p>
            <a:pPr marL="285750" indent="-285750">
              <a:buFont typeface="Arial" panose="020B0604020202020204" pitchFamily="34" charset="0"/>
              <a:buChar char="•"/>
            </a:pPr>
            <a:r>
              <a:rPr lang="en-IN" sz="1200" b="1" dirty="0"/>
              <a:t>Build reputation and stand out at work.</a:t>
            </a:r>
          </a:p>
          <a:p>
            <a:pPr marL="285750" indent="-285750">
              <a:buFont typeface="Arial" panose="020B0604020202020204" pitchFamily="34" charset="0"/>
              <a:buChar char="•"/>
            </a:pPr>
            <a:r>
              <a:rPr lang="en-IN" sz="1200" b="1" dirty="0"/>
              <a:t>To get important assignment and accounts to establish a deal.</a:t>
            </a:r>
          </a:p>
          <a:p>
            <a:pPr marL="285750" indent="-285750">
              <a:buFont typeface="Arial" panose="020B0604020202020204" pitchFamily="34" charset="0"/>
              <a:buChar char="•"/>
            </a:pPr>
            <a:r>
              <a:rPr lang="en-IN" sz="1200" b="1" dirty="0"/>
              <a:t>Be comfortable during the business travel.</a:t>
            </a:r>
          </a:p>
          <a:p>
            <a:endParaRPr lang="en-IN" sz="1200" b="1" dirty="0"/>
          </a:p>
          <a:p>
            <a:endParaRPr lang="en-IN" sz="1200" b="1" dirty="0"/>
          </a:p>
          <a:p>
            <a:r>
              <a:rPr lang="en-IN" sz="1400" b="1" u="sng" dirty="0"/>
              <a:t>Goals</a:t>
            </a:r>
          </a:p>
          <a:p>
            <a:endParaRPr lang="en-IN" sz="1200" b="1" dirty="0"/>
          </a:p>
          <a:p>
            <a:pPr marL="285750" indent="-285750">
              <a:buFont typeface="Arial" panose="020B0604020202020204" pitchFamily="34" charset="0"/>
              <a:buChar char="•"/>
            </a:pPr>
            <a:r>
              <a:rPr lang="en-IN" sz="1200" b="1" dirty="0"/>
              <a:t>Be recognized for completing important assignments </a:t>
            </a:r>
          </a:p>
          <a:p>
            <a:pPr marL="285750" indent="-285750">
              <a:buFont typeface="Arial" panose="020B0604020202020204" pitchFamily="34" charset="0"/>
              <a:buChar char="•"/>
            </a:pPr>
            <a:r>
              <a:rPr lang="en-IN" sz="1200" b="1" dirty="0"/>
              <a:t>Career growth in couple of years </a:t>
            </a:r>
          </a:p>
          <a:p>
            <a:pPr marL="285750" indent="-285750">
              <a:buFont typeface="Arial" panose="020B0604020202020204" pitchFamily="34" charset="0"/>
              <a:buChar char="•"/>
            </a:pPr>
            <a:r>
              <a:rPr lang="en-IN" sz="1200" b="1" dirty="0"/>
              <a:t>Build a strong portfolio with diverse experience</a:t>
            </a:r>
          </a:p>
          <a:p>
            <a:endParaRPr lang="en-IN" sz="1400" b="1" u="sng" dirty="0"/>
          </a:p>
          <a:p>
            <a:pPr marL="285750" indent="-285750">
              <a:buFont typeface="Arial" panose="020B0604020202020204" pitchFamily="34" charset="0"/>
              <a:buChar char="•"/>
            </a:pPr>
            <a:endParaRPr lang="en-IN" sz="1400" b="1" u="sng" dirty="0"/>
          </a:p>
          <a:p>
            <a:pPr marL="285750" indent="-285750">
              <a:buFont typeface="Arial" panose="020B0604020202020204" pitchFamily="34" charset="0"/>
              <a:buChar char="•"/>
            </a:pPr>
            <a:endParaRPr lang="en-IN" b="1" u="sng" dirty="0"/>
          </a:p>
        </p:txBody>
      </p:sp>
      <p:sp>
        <p:nvSpPr>
          <p:cNvPr id="17" name="TextBox 16">
            <a:extLst>
              <a:ext uri="{FF2B5EF4-FFF2-40B4-BE49-F238E27FC236}">
                <a16:creationId xmlns:a16="http://schemas.microsoft.com/office/drawing/2014/main" id="{6755FC43-D827-4287-9FEA-80D629F37B23}"/>
              </a:ext>
            </a:extLst>
          </p:cNvPr>
          <p:cNvSpPr txBox="1"/>
          <p:nvPr/>
        </p:nvSpPr>
        <p:spPr>
          <a:xfrm>
            <a:off x="7566212" y="1712044"/>
            <a:ext cx="4329953" cy="2215991"/>
          </a:xfrm>
          <a:prstGeom prst="rect">
            <a:avLst/>
          </a:prstGeom>
          <a:noFill/>
        </p:spPr>
        <p:txBody>
          <a:bodyPr wrap="square" rtlCol="0">
            <a:spAutoFit/>
          </a:bodyPr>
          <a:lstStyle/>
          <a:p>
            <a:r>
              <a:rPr lang="en-IN" sz="1400" b="1" u="sng" dirty="0"/>
              <a:t>Challenge</a:t>
            </a:r>
          </a:p>
          <a:p>
            <a:endParaRPr lang="en-IN" sz="1400" b="1" u="sng" dirty="0"/>
          </a:p>
          <a:p>
            <a:pPr marL="285750" indent="-285750">
              <a:buFont typeface="Arial" panose="020B0604020202020204" pitchFamily="34" charset="0"/>
              <a:buChar char="•"/>
            </a:pPr>
            <a:r>
              <a:rPr lang="en-IN" sz="1200" b="1" dirty="0"/>
              <a:t>Travel frequently for client meetings and conferences at short notice.</a:t>
            </a:r>
          </a:p>
          <a:p>
            <a:pPr marL="285750" indent="-285750">
              <a:buFont typeface="Arial" panose="020B0604020202020204" pitchFamily="34" charset="0"/>
              <a:buChar char="•"/>
            </a:pPr>
            <a:r>
              <a:rPr lang="en-IN" sz="1200" b="1" dirty="0"/>
              <a:t>Co-ordinate with the internal travel desk for the bookings , time consuming and over head.</a:t>
            </a:r>
          </a:p>
          <a:p>
            <a:pPr marL="285750" indent="-285750">
              <a:buFont typeface="Arial" panose="020B0604020202020204" pitchFamily="34" charset="0"/>
              <a:buChar char="•"/>
            </a:pPr>
            <a:r>
              <a:rPr lang="en-IN" sz="1200" b="1" dirty="0"/>
              <a:t>Unable to get preferred accommodation and flights as it is handled by travel desk.</a:t>
            </a:r>
          </a:p>
          <a:p>
            <a:pPr marL="285750" indent="-285750">
              <a:buFont typeface="Arial" panose="020B0604020202020204" pitchFamily="34" charset="0"/>
              <a:buChar char="•"/>
            </a:pPr>
            <a:r>
              <a:rPr lang="en-IN" sz="1200" b="1" dirty="0"/>
              <a:t>In case of delays cannot call out these inefficiencies with the customers .</a:t>
            </a:r>
          </a:p>
          <a:p>
            <a:pPr marL="285750" indent="-285750">
              <a:buFont typeface="Arial" panose="020B0604020202020204" pitchFamily="34" charset="0"/>
              <a:buChar char="•"/>
            </a:pPr>
            <a:endParaRPr lang="en-IN" sz="1400" b="1" u="sng" dirty="0"/>
          </a:p>
        </p:txBody>
      </p:sp>
      <p:sp>
        <p:nvSpPr>
          <p:cNvPr id="18" name="TextBox 17">
            <a:extLst>
              <a:ext uri="{FF2B5EF4-FFF2-40B4-BE49-F238E27FC236}">
                <a16:creationId xmlns:a16="http://schemas.microsoft.com/office/drawing/2014/main" id="{7BA39E45-CA8F-4657-865C-A8AE5431D1A4}"/>
              </a:ext>
            </a:extLst>
          </p:cNvPr>
          <p:cNvSpPr txBox="1"/>
          <p:nvPr/>
        </p:nvSpPr>
        <p:spPr>
          <a:xfrm>
            <a:off x="277906" y="5701553"/>
            <a:ext cx="11618259" cy="1446550"/>
          </a:xfrm>
          <a:prstGeom prst="rect">
            <a:avLst/>
          </a:prstGeom>
          <a:noFill/>
        </p:spPr>
        <p:txBody>
          <a:bodyPr wrap="square" rtlCol="0">
            <a:spAutoFit/>
          </a:bodyPr>
          <a:lstStyle/>
          <a:p>
            <a:r>
              <a:rPr lang="en-IN" sz="1400" b="1" dirty="0"/>
              <a:t>Prithvi is a sales professional in a mid sized automotive company, They have branches and manufacturing facilities around the world. He has  8 years of experience in sales and customer relations. He frequently travels between branches and manufacturing facilities for conference , workshops and sales meetings.</a:t>
            </a:r>
          </a:p>
          <a:p>
            <a:r>
              <a:rPr lang="en-IN" sz="1400" b="1" dirty="0"/>
              <a:t>	Prithvi is a smart sales professional and has been recognized for successfully executing large sales deals which has helped his company to grow in past 3 years .His ambition is to perform well in the coming sales deals and excel as a professional.  </a:t>
            </a:r>
          </a:p>
          <a:p>
            <a:endParaRPr lang="en-IN" dirty="0"/>
          </a:p>
        </p:txBody>
      </p:sp>
    </p:spTree>
    <p:extLst>
      <p:ext uri="{BB962C8B-B14F-4D97-AF65-F5344CB8AC3E}">
        <p14:creationId xmlns:p14="http://schemas.microsoft.com/office/powerpoint/2010/main" val="853559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F6FD00-C4E4-4F32-A045-296A0BBECA39}"/>
              </a:ext>
            </a:extLst>
          </p:cNvPr>
          <p:cNvSpPr>
            <a:spLocks noGrp="1"/>
          </p:cNvSpPr>
          <p:nvPr>
            <p:ph type="title"/>
          </p:nvPr>
        </p:nvSpPr>
        <p:spPr>
          <a:xfrm>
            <a:off x="838200" y="78255"/>
            <a:ext cx="10515600" cy="378946"/>
          </a:xfrm>
        </p:spPr>
        <p:txBody>
          <a:bodyPr>
            <a:normAutofit fontScale="90000"/>
          </a:bodyPr>
          <a:lstStyle/>
          <a:p>
            <a:pPr algn="ctr"/>
            <a:r>
              <a:rPr lang="en-IN" sz="3200" b="1" dirty="0">
                <a:solidFill>
                  <a:schemeClr val="accent1">
                    <a:lumMod val="75000"/>
                  </a:schemeClr>
                </a:solidFill>
              </a:rPr>
              <a:t>Ideate – Mind Mapping Technique</a:t>
            </a:r>
          </a:p>
        </p:txBody>
      </p:sp>
      <p:pic>
        <p:nvPicPr>
          <p:cNvPr id="5" name="Picture 4">
            <a:extLst>
              <a:ext uri="{FF2B5EF4-FFF2-40B4-BE49-F238E27FC236}">
                <a16:creationId xmlns:a16="http://schemas.microsoft.com/office/drawing/2014/main" id="{10F011D7-FB17-46AE-99FA-7AA795940A30}"/>
              </a:ext>
            </a:extLst>
          </p:cNvPr>
          <p:cNvPicPr>
            <a:picLocks noChangeAspect="1"/>
          </p:cNvPicPr>
          <p:nvPr/>
        </p:nvPicPr>
        <p:blipFill>
          <a:blip r:embed="rId2"/>
          <a:stretch>
            <a:fillRect/>
          </a:stretch>
        </p:blipFill>
        <p:spPr>
          <a:xfrm>
            <a:off x="0" y="770965"/>
            <a:ext cx="12192000" cy="6008780"/>
          </a:xfrm>
          <a:prstGeom prst="rect">
            <a:avLst/>
          </a:prstGeom>
        </p:spPr>
      </p:pic>
    </p:spTree>
    <p:extLst>
      <p:ext uri="{BB962C8B-B14F-4D97-AF65-F5344CB8AC3E}">
        <p14:creationId xmlns:p14="http://schemas.microsoft.com/office/powerpoint/2010/main" val="23079884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51060-9FA0-452A-9B44-9F739AA928EB}"/>
              </a:ext>
            </a:extLst>
          </p:cNvPr>
          <p:cNvSpPr>
            <a:spLocks noGrp="1"/>
          </p:cNvSpPr>
          <p:nvPr>
            <p:ph type="title"/>
          </p:nvPr>
        </p:nvSpPr>
        <p:spPr>
          <a:xfrm>
            <a:off x="838200" y="149973"/>
            <a:ext cx="10515600" cy="378946"/>
          </a:xfrm>
        </p:spPr>
        <p:txBody>
          <a:bodyPr>
            <a:normAutofit fontScale="90000"/>
          </a:bodyPr>
          <a:lstStyle/>
          <a:p>
            <a:pPr algn="ctr"/>
            <a:r>
              <a:rPr lang="en-US" sz="3200" b="1" dirty="0">
                <a:solidFill>
                  <a:schemeClr val="accent1">
                    <a:lumMod val="75000"/>
                  </a:schemeClr>
                </a:solidFill>
              </a:rPr>
              <a:t>Paper Prototype</a:t>
            </a:r>
            <a:endParaRPr lang="en-IN" sz="3200" b="1" dirty="0">
              <a:solidFill>
                <a:schemeClr val="accent1">
                  <a:lumMod val="75000"/>
                </a:schemeClr>
              </a:solidFill>
            </a:endParaRPr>
          </a:p>
        </p:txBody>
      </p:sp>
      <p:pic>
        <p:nvPicPr>
          <p:cNvPr id="4" name="Picture 3">
            <a:extLst>
              <a:ext uri="{FF2B5EF4-FFF2-40B4-BE49-F238E27FC236}">
                <a16:creationId xmlns:a16="http://schemas.microsoft.com/office/drawing/2014/main" id="{5A37C192-1D09-4B4E-868C-51DE3AB5D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3213" y="1156447"/>
            <a:ext cx="2440642" cy="3254188"/>
          </a:xfrm>
          <a:prstGeom prst="rect">
            <a:avLst/>
          </a:prstGeom>
        </p:spPr>
      </p:pic>
      <p:sp>
        <p:nvSpPr>
          <p:cNvPr id="5" name="TextBox 4">
            <a:extLst>
              <a:ext uri="{FF2B5EF4-FFF2-40B4-BE49-F238E27FC236}">
                <a16:creationId xmlns:a16="http://schemas.microsoft.com/office/drawing/2014/main" id="{9639D8C8-5985-462E-A211-FD594B0BA9B0}"/>
              </a:ext>
            </a:extLst>
          </p:cNvPr>
          <p:cNvSpPr txBox="1"/>
          <p:nvPr/>
        </p:nvSpPr>
        <p:spPr>
          <a:xfrm>
            <a:off x="3696013" y="4619194"/>
            <a:ext cx="1657351" cy="307777"/>
          </a:xfrm>
          <a:prstGeom prst="rect">
            <a:avLst/>
          </a:prstGeom>
          <a:noFill/>
        </p:spPr>
        <p:txBody>
          <a:bodyPr wrap="square" rtlCol="0">
            <a:spAutoFit/>
          </a:bodyPr>
          <a:lstStyle/>
          <a:p>
            <a:r>
              <a:rPr lang="en-US" sz="1400" b="1" dirty="0"/>
              <a:t>Home Page</a:t>
            </a:r>
            <a:endParaRPr lang="en-IN" sz="1400" b="1" dirty="0"/>
          </a:p>
        </p:txBody>
      </p:sp>
      <p:pic>
        <p:nvPicPr>
          <p:cNvPr id="7" name="Picture 6">
            <a:extLst>
              <a:ext uri="{FF2B5EF4-FFF2-40B4-BE49-F238E27FC236}">
                <a16:creationId xmlns:a16="http://schemas.microsoft.com/office/drawing/2014/main" id="{8CC775DB-EDED-4949-9F78-682AD4E1A4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4952" y="1156447"/>
            <a:ext cx="2440641" cy="3254188"/>
          </a:xfrm>
          <a:prstGeom prst="rect">
            <a:avLst/>
          </a:prstGeom>
        </p:spPr>
      </p:pic>
      <p:sp>
        <p:nvSpPr>
          <p:cNvPr id="8" name="TextBox 7">
            <a:extLst>
              <a:ext uri="{FF2B5EF4-FFF2-40B4-BE49-F238E27FC236}">
                <a16:creationId xmlns:a16="http://schemas.microsoft.com/office/drawing/2014/main" id="{4A45425C-FDA5-4AA6-9B1D-2553288F25A8}"/>
              </a:ext>
            </a:extLst>
          </p:cNvPr>
          <p:cNvSpPr txBox="1"/>
          <p:nvPr/>
        </p:nvSpPr>
        <p:spPr>
          <a:xfrm>
            <a:off x="6400113" y="4619193"/>
            <a:ext cx="2534337" cy="307777"/>
          </a:xfrm>
          <a:prstGeom prst="rect">
            <a:avLst/>
          </a:prstGeom>
          <a:noFill/>
        </p:spPr>
        <p:txBody>
          <a:bodyPr wrap="square" rtlCol="0">
            <a:spAutoFit/>
          </a:bodyPr>
          <a:lstStyle/>
          <a:p>
            <a:r>
              <a:rPr lang="en-IN" sz="1400" b="1" dirty="0"/>
              <a:t>New Travel Request Page 1</a:t>
            </a:r>
          </a:p>
        </p:txBody>
      </p:sp>
      <p:sp>
        <p:nvSpPr>
          <p:cNvPr id="12" name="Callout: Bent Line 11">
            <a:extLst>
              <a:ext uri="{FF2B5EF4-FFF2-40B4-BE49-F238E27FC236}">
                <a16:creationId xmlns:a16="http://schemas.microsoft.com/office/drawing/2014/main" id="{4A233676-5514-4432-8A2D-EDDEB3627300}"/>
              </a:ext>
            </a:extLst>
          </p:cNvPr>
          <p:cNvSpPr/>
          <p:nvPr/>
        </p:nvSpPr>
        <p:spPr>
          <a:xfrm>
            <a:off x="354111" y="2390774"/>
            <a:ext cx="1808064" cy="1933575"/>
          </a:xfrm>
          <a:prstGeom prst="borderCallout2">
            <a:avLst>
              <a:gd name="adj1" fmla="val 25339"/>
              <a:gd name="adj2" fmla="val 101152"/>
              <a:gd name="adj3" fmla="val 25726"/>
              <a:gd name="adj4" fmla="val 127777"/>
              <a:gd name="adj5" fmla="val 58451"/>
              <a:gd name="adj6" fmla="val 149498"/>
            </a:avLst>
          </a:prstGeom>
        </p:spPr>
        <p:style>
          <a:lnRef idx="2">
            <a:schemeClr val="dk1"/>
          </a:lnRef>
          <a:fillRef idx="1">
            <a:schemeClr val="lt1"/>
          </a:fillRef>
          <a:effectRef idx="0">
            <a:schemeClr val="dk1"/>
          </a:effectRef>
          <a:fontRef idx="minor">
            <a:schemeClr val="dk1"/>
          </a:fontRef>
        </p:style>
        <p:txBody>
          <a:bodyPr rtlCol="0" anchor="ctr"/>
          <a:lstStyle/>
          <a:p>
            <a:r>
              <a:rPr lang="en-IN" sz="1000" dirty="0"/>
              <a:t>This is the home page of Corporate Travel Expense System. When user enters his credentials through SSO upon authentication he will land here.</a:t>
            </a:r>
          </a:p>
          <a:p>
            <a:r>
              <a:rPr lang="en-IN" sz="1000" dirty="0"/>
              <a:t>There are 2 separate cards to Raise new travel and accommodation requests.</a:t>
            </a:r>
          </a:p>
          <a:p>
            <a:r>
              <a:rPr lang="en-IN" sz="1000" dirty="0"/>
              <a:t>This page also shows the users previous requests and its status.</a:t>
            </a:r>
          </a:p>
        </p:txBody>
      </p:sp>
      <p:sp>
        <p:nvSpPr>
          <p:cNvPr id="14" name="Callout: Bent Line 13">
            <a:extLst>
              <a:ext uri="{FF2B5EF4-FFF2-40B4-BE49-F238E27FC236}">
                <a16:creationId xmlns:a16="http://schemas.microsoft.com/office/drawing/2014/main" id="{D874D445-4741-4414-B81A-6B281424EBC2}"/>
              </a:ext>
            </a:extLst>
          </p:cNvPr>
          <p:cNvSpPr/>
          <p:nvPr/>
        </p:nvSpPr>
        <p:spPr>
          <a:xfrm>
            <a:off x="9467849" y="1600198"/>
            <a:ext cx="1657351" cy="1828801"/>
          </a:xfrm>
          <a:prstGeom prst="borderCallout2">
            <a:avLst>
              <a:gd name="adj1" fmla="val 19421"/>
              <a:gd name="adj2" fmla="val -862"/>
              <a:gd name="adj3" fmla="val 18750"/>
              <a:gd name="adj4" fmla="val -16667"/>
              <a:gd name="adj5" fmla="val 112500"/>
              <a:gd name="adj6" fmla="val -4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IN" sz="1000" dirty="0"/>
              <a:t>User clicks on </a:t>
            </a:r>
            <a:r>
              <a:rPr lang="en-IN" sz="1000" b="1" dirty="0"/>
              <a:t>New Travel request  </a:t>
            </a:r>
            <a:r>
              <a:rPr lang="en-IN" sz="1000" dirty="0"/>
              <a:t>which renders this form for the user to fill in details required and click </a:t>
            </a:r>
            <a:r>
              <a:rPr lang="en-IN" sz="1000" b="1" dirty="0"/>
              <a:t>Next</a:t>
            </a:r>
            <a:r>
              <a:rPr lang="en-IN" sz="1000" dirty="0"/>
              <a:t> </a:t>
            </a:r>
          </a:p>
          <a:p>
            <a:pPr algn="ctr"/>
            <a:r>
              <a:rPr lang="en-IN" sz="1000" dirty="0"/>
              <a:t>If user selects class to be </a:t>
            </a:r>
            <a:r>
              <a:rPr lang="en-IN" sz="1000" b="1" dirty="0"/>
              <a:t>Business</a:t>
            </a:r>
            <a:r>
              <a:rPr lang="en-IN" sz="1000" dirty="0"/>
              <a:t> then his request would be sent for managers approval.</a:t>
            </a:r>
          </a:p>
          <a:p>
            <a:pPr algn="ctr"/>
            <a:endParaRPr lang="en-IN" sz="1000" dirty="0"/>
          </a:p>
          <a:p>
            <a:pPr algn="ctr"/>
            <a:endParaRPr lang="en-IN" sz="1000" dirty="0"/>
          </a:p>
          <a:p>
            <a:pPr algn="ctr"/>
            <a:endParaRPr lang="en-IN" sz="1000" dirty="0"/>
          </a:p>
        </p:txBody>
      </p:sp>
    </p:spTree>
    <p:extLst>
      <p:ext uri="{BB962C8B-B14F-4D97-AF65-F5344CB8AC3E}">
        <p14:creationId xmlns:p14="http://schemas.microsoft.com/office/powerpoint/2010/main" val="4255546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1851</TotalTime>
  <Words>1576</Words>
  <Application>Microsoft Office PowerPoint</Application>
  <PresentationFormat>Widescreen</PresentationFormat>
  <Paragraphs>174</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Corporate Travel and Expense management System</vt:lpstr>
      <vt:lpstr>Product Information</vt:lpstr>
      <vt:lpstr>Stanford D school – Design Thinking Model</vt:lpstr>
      <vt:lpstr>Design methodology at each stage of the design thinking phase</vt:lpstr>
      <vt:lpstr>Empathize - Pain Gain Analysis</vt:lpstr>
      <vt:lpstr>Pain Points</vt:lpstr>
      <vt:lpstr>Define – User persona (Employee)</vt:lpstr>
      <vt:lpstr>Ideate – Mind Mapping Technique</vt:lpstr>
      <vt:lpstr>Paper Prototype</vt:lpstr>
      <vt:lpstr>Paper Prototype</vt:lpstr>
      <vt:lpstr>Paper Prototype</vt:lpstr>
      <vt:lpstr>Paper Prototype</vt:lpstr>
      <vt:lpstr>Test – Moderated User Testing</vt:lpstr>
      <vt:lpstr>User Insights and Define user Problems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Travel and Expense management System</dc:title>
  <dc:creator>shruthi KS</dc:creator>
  <cp:lastModifiedBy>shruthi KS</cp:lastModifiedBy>
  <cp:revision>47</cp:revision>
  <dcterms:created xsi:type="dcterms:W3CDTF">2022-04-25T09:49:48Z</dcterms:created>
  <dcterms:modified xsi:type="dcterms:W3CDTF">2022-04-30T11:21:07Z</dcterms:modified>
</cp:coreProperties>
</file>